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4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7" autoAdjust="0"/>
    <p:restoredTop sz="94695" autoAdjust="0"/>
  </p:normalViewPr>
  <p:slideViewPr>
    <p:cSldViewPr>
      <p:cViewPr varScale="1">
        <p:scale>
          <a:sx n="95" d="100"/>
          <a:sy n="95" d="100"/>
        </p:scale>
        <p:origin x="1560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64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A7959C71-B73A-49FF-9308-B24F710812B5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D6790D8E-0C56-4F61-9B17-7A387442778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29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noProof="1"/>
              <a:t>Click to edit Master text styles</a:t>
            </a:r>
            <a:endParaRPr lang="en-US"/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1399807D-D128-4837-BF84-5EA633F317A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07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11/28/2019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-13662" y="2037988"/>
            <a:ext cx="9156837" cy="489654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057" y="260648"/>
            <a:ext cx="2953760" cy="1558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76282" y="6327057"/>
            <a:ext cx="1466894" cy="530943"/>
          </a:xfrm>
          <a:noFill/>
        </p:spPr>
        <p:txBody>
          <a:bodyPr>
            <a:noAutofit/>
          </a:bodyPr>
          <a:lstStyle>
            <a:lvl1pPr algn="ctr">
              <a:defRPr sz="1800">
                <a:solidFill>
                  <a:schemeClr val="bg1">
                    <a:lumMod val="75000"/>
                  </a:schemeClr>
                </a:solidFill>
                <a:latin typeface="HelveticaNeueLT Std" pitchFamily="34" charset="0"/>
              </a:defRPr>
            </a:lvl1pPr>
          </a:lstStyle>
          <a:p>
            <a:fld id="{08099166-06D3-4819-86C0-D6229BC96C44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12" name="Rectangle 10"/>
          <p:cNvSpPr/>
          <p:nvPr userDrawn="1"/>
        </p:nvSpPr>
        <p:spPr>
          <a:xfrm>
            <a:off x="-825" y="1815143"/>
            <a:ext cx="9144000" cy="16603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3" name="Rectangle 10"/>
          <p:cNvSpPr/>
          <p:nvPr userDrawn="1"/>
        </p:nvSpPr>
        <p:spPr>
          <a:xfrm>
            <a:off x="-13662" y="2015129"/>
            <a:ext cx="9156837" cy="45719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4" name="Textfeld 13"/>
          <p:cNvSpPr txBox="1"/>
          <p:nvPr userDrawn="1"/>
        </p:nvSpPr>
        <p:spPr>
          <a:xfrm rot="16200000">
            <a:off x="6878537" y="2976908"/>
            <a:ext cx="504056" cy="4025220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571" y="2063503"/>
            <a:ext cx="1232074" cy="4873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637" y="2085026"/>
            <a:ext cx="1264397" cy="3156520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063503"/>
            <a:ext cx="1114791" cy="317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86590" y="2628592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bg1">
                    <a:lumMod val="50000"/>
                  </a:schemeClr>
                </a:solidFill>
                <a:effectLst/>
                <a:latin typeface="HelveticaNeueLT Std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0" y="2037988"/>
            <a:ext cx="9169097" cy="489654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Rectangle 10"/>
          <p:cNvSpPr/>
          <p:nvPr userDrawn="1"/>
        </p:nvSpPr>
        <p:spPr>
          <a:xfrm>
            <a:off x="-825" y="1815143"/>
            <a:ext cx="9144000" cy="16603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3" name="Rectangle 10"/>
          <p:cNvSpPr/>
          <p:nvPr userDrawn="1"/>
        </p:nvSpPr>
        <p:spPr>
          <a:xfrm>
            <a:off x="-13662" y="2015129"/>
            <a:ext cx="9156837" cy="45719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480171" y="2780928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tx2">
                    <a:lumMod val="75000"/>
                  </a:schemeClr>
                </a:solidFill>
                <a:effectLst/>
                <a:latin typeface="HelveticaNeueLT Std" pitchFamily="34" charset="0"/>
              </a:defRPr>
            </a:lvl1pPr>
          </a:lstStyle>
          <a:p>
            <a:r>
              <a:rPr lang="de-DE" dirty="0"/>
              <a:t>Vielen Dank für Ihre Aufmerksamkeit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07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-25922" y="2037988"/>
            <a:ext cx="9169922" cy="489654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Rectangle 10"/>
          <p:cNvSpPr/>
          <p:nvPr userDrawn="1"/>
        </p:nvSpPr>
        <p:spPr>
          <a:xfrm>
            <a:off x="-825" y="1815143"/>
            <a:ext cx="9144000" cy="16603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3" name="Rectangle 10"/>
          <p:cNvSpPr/>
          <p:nvPr userDrawn="1"/>
        </p:nvSpPr>
        <p:spPr>
          <a:xfrm>
            <a:off x="-13662" y="2015129"/>
            <a:ext cx="9156837" cy="45719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195736" y="3545991"/>
            <a:ext cx="5976664" cy="1880538"/>
          </a:xfrm>
        </p:spPr>
        <p:txBody>
          <a:bodyPr anchor="b">
            <a:normAutofit/>
          </a:bodyPr>
          <a:lstStyle>
            <a:lvl1pPr algn="l">
              <a:defRPr sz="2400" b="1" cap="none" baseline="0">
                <a:solidFill>
                  <a:schemeClr val="tx2">
                    <a:lumMod val="75000"/>
                  </a:schemeClr>
                </a:solidFill>
                <a:effectLst/>
                <a:latin typeface="HelveticaNeueLT Std" pitchFamily="34" charset="0"/>
              </a:defRPr>
            </a:lvl1pPr>
          </a:lstStyle>
          <a:p>
            <a:r>
              <a:rPr lang="en-US" dirty="0" err="1"/>
              <a:t>Psychotherapeutenkammer</a:t>
            </a:r>
            <a:r>
              <a:rPr lang="en-US" dirty="0"/>
              <a:t> Berlin</a:t>
            </a:r>
            <a:br>
              <a:rPr lang="en-US" dirty="0"/>
            </a:br>
            <a:r>
              <a:rPr lang="en-US" dirty="0" err="1"/>
              <a:t>Kurfürstendamm</a:t>
            </a:r>
            <a:r>
              <a:rPr lang="en-US" dirty="0"/>
              <a:t> 184</a:t>
            </a:r>
            <a:br>
              <a:rPr lang="en-US" dirty="0"/>
            </a:br>
            <a:r>
              <a:rPr lang="en-US" dirty="0"/>
              <a:t>10707 Berlin</a:t>
            </a:r>
            <a:br>
              <a:rPr lang="en-US" dirty="0"/>
            </a:br>
            <a:r>
              <a:rPr lang="en-US" dirty="0"/>
              <a:t>Tel. 030 887140-0</a:t>
            </a:r>
            <a:br>
              <a:rPr lang="en-US" dirty="0"/>
            </a:br>
            <a:r>
              <a:rPr lang="en-US" dirty="0"/>
              <a:t>Fax. 030 887140-40</a:t>
            </a:r>
            <a:br>
              <a:rPr lang="en-US" dirty="0"/>
            </a:br>
            <a:r>
              <a:rPr lang="en-US" dirty="0"/>
              <a:t>info@psychotherapeutenkammer-berlin.de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42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1AC82A84-7E97-405B-9461-2ED559FFC349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8F82E0A0-C266-4798-8C8F-B9F91E9DA37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8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896144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0" y="1268760"/>
            <a:ext cx="533400" cy="288032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8F82E0A0-C266-4798-8C8F-B9F91E9DA37E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4"/>
          <p:cNvSpPr>
            <a:spLocks noGrp="1"/>
          </p:cNvSpPr>
          <p:nvPr>
            <p:ph type="dt" sz="half" idx="10"/>
          </p:nvPr>
        </p:nvSpPr>
        <p:spPr>
          <a:xfrm>
            <a:off x="6096000" y="6492085"/>
            <a:ext cx="2255912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07175235-45D5-4B2D-BE6A-3EDF26969653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10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3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noProof="1"/>
              <a:t>Titel der Folien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noProof="1"/>
              <a:t>Textmasterformat bearbeiten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  <a:p>
            <a:pPr lvl="3"/>
            <a:r>
              <a:rPr lang="de-DE" noProof="1"/>
              <a:t>Vierte Ebene</a:t>
            </a:r>
          </a:p>
          <a:p>
            <a:pPr lvl="4"/>
            <a:r>
              <a:rPr lang="de-DE" noProof="1"/>
              <a:t>Fünfte Ebene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xfrm>
            <a:off x="6124253" y="6492875"/>
            <a:ext cx="2227659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845AD9B0-8283-40B0-B7CC-A77AD4200684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12562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50935222-B196-4F9B-9AEC-1292459A754A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912" y="6468725"/>
            <a:ext cx="792088" cy="3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HelveticaNeueLT Std" pitchFamily="34" charset="0"/>
              </a:defRPr>
            </a:lvl1pPr>
          </a:lstStyle>
          <a:p>
            <a:fld id="{A3F7CB7D-F184-43C7-B6FD-03D728E1BBF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Rectangle 4"/>
          <p:cNvSpPr>
            <a:spLocks noGrp="1"/>
          </p:cNvSpPr>
          <p:nvPr>
            <p:ph type="dt" sz="half" idx="10"/>
          </p:nvPr>
        </p:nvSpPr>
        <p:spPr>
          <a:xfrm>
            <a:off x="6096000" y="6487839"/>
            <a:ext cx="2252042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79956D55-DD63-4DD2-B67C-DD64D0AAF350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11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HelveticaNeueLT Std" pitchFamily="34" charset="0"/>
              </a:defRPr>
            </a:lvl1pPr>
          </a:lstStyle>
          <a:p>
            <a:fld id="{A3F7CB7D-F184-43C7-B6FD-03D728E1BBF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xfrm>
            <a:off x="6090034" y="6525344"/>
            <a:ext cx="2370397" cy="33265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769CDA68-ECC4-4DCD-962D-F51D73545F4D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525344"/>
            <a:ext cx="6012159" cy="348050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xfrm>
            <a:off x="6111685" y="6492875"/>
            <a:ext cx="2255912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D9F61B9C-AFCF-4856-B78D-54B75BD0A36B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xfrm>
            <a:off x="-21206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108" y="6459733"/>
            <a:ext cx="792088" cy="3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</a:lstStyle>
          <a:p>
            <a:pPr lvl="0"/>
            <a:r>
              <a:rPr lang="de-DE" noProof="1"/>
              <a:t>Textmasterformat bearbeiten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  <a:p>
            <a:pPr lvl="3"/>
            <a:r>
              <a:rPr lang="de-DE" noProof="1"/>
              <a:t>Vierte Ebene</a:t>
            </a:r>
          </a:p>
          <a:p>
            <a:pPr lvl="4"/>
            <a:r>
              <a:rPr lang="de-DE" noProof="1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/>
            <a:r>
              <a:rPr lang="de-DE" noProof="1"/>
              <a:t>Textmasterformat bearbeiten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  <a:p>
            <a:pPr lvl="3"/>
            <a:r>
              <a:rPr lang="de-DE" noProof="1"/>
              <a:t>Vierte Ebene</a:t>
            </a:r>
          </a:p>
          <a:p>
            <a:pPr lvl="4"/>
            <a:r>
              <a:rPr lang="de-DE" noProof="1"/>
              <a:t>Fünfte Ebene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9552" cy="24447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20FD475A-FCA3-4B41-B368-0F71602C96B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tangle 4"/>
          <p:cNvSpPr>
            <a:spLocks noGrp="1"/>
          </p:cNvSpPr>
          <p:nvPr>
            <p:ph type="dt" sz="half" idx="10"/>
          </p:nvPr>
        </p:nvSpPr>
        <p:spPr>
          <a:xfrm>
            <a:off x="6084168" y="6525344"/>
            <a:ext cx="2376264" cy="33265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FDBB9224-7DC6-447D-A0B2-7F0224C48CD8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525344"/>
            <a:ext cx="6012160" cy="34330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el und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/>
              <a:t>Textmasterformat bearbeiten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  <a:p>
            <a:pPr lvl="3"/>
            <a:r>
              <a:rPr lang="de-DE" noProof="1"/>
              <a:t>Vierte Ebene</a:t>
            </a:r>
          </a:p>
          <a:p>
            <a:pPr lvl="4"/>
            <a:r>
              <a:rPr lang="de-DE" noProof="1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/>
              <a:t>Textmasterformat bearbeiten</a:t>
            </a:r>
          </a:p>
          <a:p>
            <a:pPr lvl="1"/>
            <a:r>
              <a:rPr lang="de-DE" noProof="1"/>
              <a:t>Zweite Ebene</a:t>
            </a:r>
          </a:p>
          <a:p>
            <a:pPr lvl="2"/>
            <a:r>
              <a:rPr lang="de-DE" noProof="1"/>
              <a:t>Dritte Ebene</a:t>
            </a:r>
          </a:p>
          <a:p>
            <a:pPr lvl="3"/>
            <a:r>
              <a:rPr lang="de-DE" noProof="1"/>
              <a:t>Vierte Ebene</a:t>
            </a:r>
          </a:p>
          <a:p>
            <a:pPr lvl="4"/>
            <a:r>
              <a:rPr lang="de-DE" noProof="1"/>
              <a:t>Fünfte Ebene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20FD475A-FCA3-4B41-B368-0F71602C96B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tangle 4"/>
          <p:cNvSpPr>
            <a:spLocks noGrp="1"/>
          </p:cNvSpPr>
          <p:nvPr>
            <p:ph type="dt" sz="half" idx="10"/>
          </p:nvPr>
        </p:nvSpPr>
        <p:spPr>
          <a:xfrm>
            <a:off x="6084168" y="6492875"/>
            <a:ext cx="2376264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41E32A11-44B6-4F7D-91B8-E9DD5E3B9129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84168" y="6492875"/>
            <a:ext cx="2436440" cy="365125"/>
          </a:xfrm>
          <a:prstGeom prst="rect">
            <a:avLst/>
          </a:prstGeom>
          <a:solidFill>
            <a:schemeClr val="tx2">
              <a:lumMod val="65000"/>
            </a:schemeClr>
          </a:solidFill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  <a:latin typeface="HelveticaNeueLT Std" pitchFamily="34" charset="0"/>
              </a:defRPr>
            </a:lvl1pPr>
          </a:lstStyle>
          <a:p>
            <a:fld id="{1AC82A84-7E97-405B-9461-2ED559FFC349}" type="datetime1">
              <a:rPr lang="de-DE" smtClean="0"/>
              <a:pPr/>
              <a:t>28.11.2019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92875"/>
            <a:ext cx="6030683" cy="365125"/>
          </a:xfrm>
          <a:prstGeom prst="rect">
            <a:avLst/>
          </a:prstGeom>
          <a:solidFill>
            <a:schemeClr val="accent2"/>
          </a:solidFill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HelveticaNeueLT Std" pitchFamily="34" charset="0"/>
              </a:defRPr>
            </a:lvl1pPr>
          </a:lstStyle>
          <a:p>
            <a:fld id="{8F82E0A0-C266-4798-8C8F-B9F91E9DA37E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39" y="6468725"/>
            <a:ext cx="611561" cy="3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5" r:id="rId2"/>
    <p:sldLayoutId id="2147483672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  <p:sldLayoutId id="2147483674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50000"/>
            </a:schemeClr>
          </a:solidFill>
          <a:effectLst/>
          <a:latin typeface="HelveticaNeueLT Std" pitchFamily="34" charset="0"/>
          <a:ea typeface="+mj-ea"/>
          <a:cs typeface="+mj-cs"/>
        </a:defRPr>
      </a:lvl1pPr>
    </p:titleStyle>
    <p:bodyStyle>
      <a:lvl1pPr marL="457200" indent="-457200" algn="l" rtl="0" eaLnBrk="1" latinLnBrk="0" hangingPunct="1">
        <a:spcBef>
          <a:spcPts val="700"/>
        </a:spcBef>
        <a:buClr>
          <a:srgbClr val="C00000"/>
        </a:buClr>
        <a:buSzPct val="120000"/>
        <a:buFont typeface="Wingdings" pitchFamily="2" charset="2"/>
        <a:buChar char="§"/>
        <a:defRPr sz="28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4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0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1">
            <a:lumMod val="20000"/>
            <a:lumOff val="80000"/>
          </a:schemeClr>
        </a:buClr>
        <a:buSzPct val="65000"/>
        <a:buFont typeface="Wingdings"/>
        <a:buChar char=""/>
        <a:defRPr sz="20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31CDB20-4D55-41B5-9C0E-46544BB69F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Werbung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Strategie und Zeitplan</a:t>
            </a:r>
            <a:endParaRPr lang="de-DE" noProof="0" dirty="0"/>
          </a:p>
          <a:p>
            <a:pPr lvl="1"/>
            <a:r>
              <a:rPr lang="de-DE" sz="2600" kern="1200" noProof="0" dirty="0"/>
              <a:t>Überblick über die Strategie</a:t>
            </a:r>
            <a:endParaRPr lang="de-DE" noProof="0" dirty="0"/>
          </a:p>
          <a:p>
            <a:pPr lvl="1"/>
            <a:r>
              <a:rPr lang="de-DE" sz="2600" kern="1200" noProof="0" dirty="0"/>
              <a:t>Überblick über Medien und Zeitrahmen</a:t>
            </a:r>
            <a:endParaRPr lang="de-DE" noProof="0" dirty="0"/>
          </a:p>
          <a:p>
            <a:pPr lvl="1"/>
            <a:r>
              <a:rPr lang="de-DE" sz="2600" kern="1200" noProof="0" dirty="0"/>
              <a:t>Überblick über Anzeigenaufwand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6EC7-753F-4B1B-BCBD-98FA4833ABA1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Sonstige Werbemaßnahmen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2900" kern="1200" noProof="0" dirty="0"/>
              <a:t>Direktabsatz</a:t>
            </a:r>
            <a:endParaRPr lang="de-DE" noProof="0" dirty="0"/>
          </a:p>
          <a:p>
            <a:pPr lvl="1"/>
            <a:r>
              <a:rPr lang="de-DE" sz="2600" kern="1200" noProof="0" dirty="0"/>
              <a:t>Überblick über Strategie, Mittel und Zeitrahmen</a:t>
            </a:r>
            <a:endParaRPr lang="de-DE" noProof="0" dirty="0"/>
          </a:p>
          <a:p>
            <a:pPr lvl="1"/>
            <a:r>
              <a:rPr lang="de-DE" sz="2600" kern="1200" noProof="0" dirty="0"/>
              <a:t>Überblick über Reaktionsziele, allgemeine Zielsetzungen und Budget</a:t>
            </a:r>
            <a:endParaRPr lang="de-DE" noProof="0" dirty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/>
              <a:t>Marketing von Drittanbietern</a:t>
            </a:r>
            <a:endParaRPr lang="de-DE" noProof="0" dirty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/>
              <a:t>Gemeinsame Marketingvereinbarungen mit anderen Unternehmen</a:t>
            </a:r>
            <a:endParaRPr lang="de-DE" noProof="0" dirty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/>
              <a:t>Marketingprogramme</a:t>
            </a:r>
            <a:endParaRPr lang="de-DE" noProof="0" dirty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/>
              <a:t>Weitere Werbeprogramme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FAB3-719C-42BE-8D7B-1540C617418B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Preisgestaltung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>
                <a:solidFill>
                  <a:schemeClr val="tx1"/>
                </a:solidFill>
              </a:rPr>
              <a:t>Preisgestaltung</a:t>
            </a:r>
            <a:endParaRPr lang="de-DE" noProof="0" dirty="0"/>
          </a:p>
          <a:p>
            <a:pPr lvl="1"/>
            <a:r>
              <a:rPr lang="de-DE" sz="2600" kern="1200" noProof="0" dirty="0">
                <a:solidFill>
                  <a:schemeClr val="tx1"/>
                </a:solidFill>
              </a:rPr>
              <a:t>Überblick über konkrete Preisgestaltung und Preisgestaltungsstrategien</a:t>
            </a:r>
            <a:endParaRPr lang="de-DE" noProof="0" dirty="0"/>
          </a:p>
          <a:p>
            <a:pPr lvl="1"/>
            <a:r>
              <a:rPr lang="de-DE" sz="2600" kern="1200" noProof="0" dirty="0">
                <a:solidFill>
                  <a:schemeClr val="tx1"/>
                </a:solidFill>
              </a:rPr>
              <a:t>Vergleich mit ähnlichen Produkten</a:t>
            </a:r>
            <a:endParaRPr lang="de-DE" noProof="0" dirty="0"/>
          </a:p>
          <a:p>
            <a:r>
              <a:rPr lang="de-DE" sz="2900" kern="1200" noProof="0" dirty="0">
                <a:solidFill>
                  <a:schemeClr val="tx1"/>
                </a:solidFill>
              </a:rPr>
              <a:t>Richtlinien</a:t>
            </a:r>
            <a:endParaRPr lang="de-DE" noProof="0" dirty="0"/>
          </a:p>
          <a:p>
            <a:pPr lvl="1"/>
            <a:r>
              <a:rPr lang="de-DE" sz="2600" kern="1200" noProof="0" dirty="0">
                <a:solidFill>
                  <a:schemeClr val="tx1"/>
                </a:solidFill>
              </a:rPr>
              <a:t>Fassen Sie die Richtlinien im Zusammenhang mit dem Verständnis der wichtigsten Preisgestaltungsaspekte zusammen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744F-47E7-4B64-9FE7-8CE6FCF70EAB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Vertrieb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>
                <a:solidFill>
                  <a:schemeClr val="tx1"/>
                </a:solidFill>
              </a:rPr>
              <a:t>Vertriebsstrategie</a:t>
            </a:r>
            <a:endParaRPr lang="de-DE" noProof="0" dirty="0"/>
          </a:p>
          <a:p>
            <a:r>
              <a:rPr lang="de-DE" sz="2900" kern="1200" noProof="0" dirty="0">
                <a:solidFill>
                  <a:schemeClr val="tx1"/>
                </a:solidFill>
              </a:rPr>
              <a:t>Vertriebskanäle</a:t>
            </a:r>
            <a:endParaRPr lang="de-DE" noProof="0" dirty="0"/>
          </a:p>
          <a:p>
            <a:pPr lvl="1"/>
            <a:r>
              <a:rPr lang="de-DE" sz="2600" kern="1200" noProof="0" dirty="0">
                <a:solidFill>
                  <a:schemeClr val="tx1"/>
                </a:solidFill>
              </a:rPr>
              <a:t>Fassen Sie die Vertriebskanäle zusammen</a:t>
            </a:r>
            <a:endParaRPr lang="de-DE" noProof="0" dirty="0"/>
          </a:p>
          <a:p>
            <a:r>
              <a:rPr lang="de-DE" sz="2900" kern="1200" noProof="0" dirty="0">
                <a:solidFill>
                  <a:schemeClr val="tx1"/>
                </a:solidFill>
              </a:rPr>
              <a:t>Vertrieb pro Kanal</a:t>
            </a:r>
            <a:endParaRPr lang="de-DE" noProof="0" dirty="0"/>
          </a:p>
          <a:p>
            <a:r>
              <a:rPr lang="de-DE" sz="2900" kern="1200" noProof="0" dirty="0">
                <a:solidFill>
                  <a:schemeClr val="tx1"/>
                </a:solidFill>
              </a:rPr>
              <a:t>Stellen Sie einen Plan auf, welchen Prozentsatz die einzelnen Vertriebskanäle ausmachen. Ein Kreisdiagramm ist für diesen Zweck möglicherweise hilfreich.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0AF3-D8BC-45E3-A78F-8466E4661BF0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err="1"/>
              <a:t>Überblickdes</a:t>
            </a:r>
            <a:r>
              <a:rPr lang="de-DE" sz="4400" kern="1200" noProof="0" dirty="0"/>
              <a:t> Marktes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Markt: Vergangenheit, Gegenwart und Zukunft</a:t>
            </a:r>
            <a:endParaRPr lang="de-DE" noProof="0" dirty="0"/>
          </a:p>
          <a:p>
            <a:pPr lvl="1"/>
            <a:r>
              <a:rPr lang="de-DE" sz="2600" kern="1200" noProof="0" dirty="0"/>
              <a:t>Gehen Sie auf veränderte Situationen bei Marktanteil, Management, Konkurrenten, Marktverschiebungen, Kosten, Preiskalkulationen und Wettbewerb ein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4568-6371-42D9-9A42-8A4B44990395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Produktdefinition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Beschreiben Sie das Produkt bzw. die Dienstleistung, das/die vermarktet werden soll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607C9-A754-4358-9467-731D0CF991F4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Konkurrenz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Das Wettbewerbsumfeld</a:t>
            </a:r>
            <a:endParaRPr lang="de-DE" noProof="0" dirty="0"/>
          </a:p>
          <a:p>
            <a:pPr lvl="1"/>
            <a:r>
              <a:rPr lang="de-DE" sz="2600" kern="1200" noProof="0" dirty="0"/>
              <a:t>Geben Sie einen Überblick über die Produktkonkurrenz mit ihren Stärken und Schwächen</a:t>
            </a:r>
            <a:endParaRPr lang="de-DE" noProof="0" dirty="0"/>
          </a:p>
          <a:p>
            <a:pPr lvl="1"/>
            <a:r>
              <a:rPr lang="de-DE" sz="2600" kern="1200" noProof="0" dirty="0"/>
              <a:t>Positionieren Sie die einzelnen Konkurrenzprodukte im Vergleich zu dem neuen Produkt.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108F-DFF1-4C49-B401-095B5E2F21FC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Positionierung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Positionierung von Produkt bzw. Dienstleistung</a:t>
            </a:r>
            <a:endParaRPr lang="de-DE" noProof="0" dirty="0"/>
          </a:p>
          <a:p>
            <a:pPr lvl="1"/>
            <a:r>
              <a:rPr lang="de-DE" sz="2600" kern="1200" noProof="0" dirty="0"/>
              <a:t>Aussage, die das Produkt eindeutig im entsprechenden Markt und im Vergleich zur Konkurrenz über einen längeren Zeitraum definiert.</a:t>
            </a:r>
            <a:endParaRPr lang="de-DE" noProof="0" dirty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/>
              <a:t>Kundenversprechen</a:t>
            </a:r>
            <a:endParaRPr lang="de-DE" noProof="0" dirty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/>
              <a:t>Aussage, die den Nutzen des Produkts bzw. der Dienstleistung für den Kunden zusammenfasst.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D1D6-FB29-4E97-934C-DC2C286C3DB5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Kommunikationsstrategien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Zielgruppenspezifisches Messaging</a:t>
            </a:r>
            <a:endParaRPr lang="de-DE" noProof="0" dirty="0"/>
          </a:p>
          <a:p>
            <a:r>
              <a:rPr lang="de-DE" sz="2900" kern="1200" noProof="0" dirty="0"/>
              <a:t>Demografische Daten der Zielkunden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258A-63EF-4680-90F7-BBC4EC124A5C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Verpackung und Ausführung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Produktverpackung</a:t>
            </a:r>
            <a:endParaRPr lang="de-DE" noProof="0" dirty="0"/>
          </a:p>
          <a:p>
            <a:pPr lvl="1"/>
            <a:r>
              <a:rPr lang="de-DE" sz="2600" kern="1200" noProof="0" dirty="0"/>
              <a:t>Abwägen von Abmessungen, Preisgestaltung, Erscheinungsbild, Strategie</a:t>
            </a:r>
            <a:endParaRPr lang="de-DE" noProof="0" dirty="0"/>
          </a:p>
          <a:p>
            <a:pPr lvl="1"/>
            <a:r>
              <a:rPr lang="de-DE" sz="2600" kern="1200" noProof="0" dirty="0"/>
              <a:t>Abwägen von Ausführungsaspekten für Artikel, die nicht zusammen mit dem Produkt ausgeliefert werden</a:t>
            </a:r>
            <a:endParaRPr lang="de-DE" noProof="0" dirty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/>
              <a:t>Produktkosten</a:t>
            </a:r>
            <a:endParaRPr lang="de-DE" noProof="0" dirty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/>
              <a:t>Fassen Sie die Produktkosten sowie die übergeordnete Stückliste zusammen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666F1-8FC3-476C-BA0F-0A9A2E2AF5B8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Startstrategien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Startplan</a:t>
            </a:r>
            <a:endParaRPr lang="de-DE" noProof="0" dirty="0"/>
          </a:p>
          <a:p>
            <a:pPr lvl="1"/>
            <a:r>
              <a:rPr lang="de-DE" sz="2600" kern="1200" noProof="0" dirty="0"/>
              <a:t>Wird das Produkt angekündigt?</a:t>
            </a:r>
            <a:endParaRPr lang="de-DE" noProof="0" dirty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/>
              <a:t>Werbebudget</a:t>
            </a:r>
            <a:endParaRPr lang="de-DE" noProof="0" dirty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/>
              <a:t>Stellen Sie zusätzliches Material mit detaillierten Budgetinformationen zur Überprüfung bereit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EF7B-CFCB-48D8-A5D3-BC4636BBCA6D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/>
              <a:t>Öffentlichkeitsarbeit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/>
              <a:t>Strategie und Zeitplan</a:t>
            </a:r>
            <a:endParaRPr lang="de-DE" noProof="0" dirty="0"/>
          </a:p>
          <a:p>
            <a:pPr lvl="1"/>
            <a:r>
              <a:rPr lang="de-DE" sz="2600" kern="1200" noProof="0" dirty="0"/>
              <a:t>PR-Strategien</a:t>
            </a:r>
            <a:endParaRPr lang="de-DE" noProof="0" dirty="0"/>
          </a:p>
          <a:p>
            <a:pPr lvl="1"/>
            <a:r>
              <a:rPr lang="de-DE" sz="2600" kern="1200" noProof="0" dirty="0"/>
              <a:t>Schwerpunkte des PR-Planes</a:t>
            </a:r>
            <a:endParaRPr lang="de-DE" noProof="0" dirty="0"/>
          </a:p>
          <a:p>
            <a:pPr lvl="1"/>
            <a:r>
              <a:rPr lang="de-DE" sz="2600" kern="1200" noProof="0" dirty="0"/>
              <a:t>Zusätzlicher PR-Plan, einschließlich Redaktionskalendern, Vortragsverpflichtungen, Konferenzzeitplänen usw.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F2C6-7335-43C7-BC78-47577FC56181}" type="datetime1">
              <a:rPr lang="de-DE" smtClean="0"/>
              <a:t>28.11.2019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lienlayout im Kammerdesign_Stand 2013">
  <a:themeElements>
    <a:clrScheme name="Benutzerdefiniert 26">
      <a:dk1>
        <a:srgbClr val="7F7F7F"/>
      </a:dk1>
      <a:lt1>
        <a:sysClr val="window" lastClr="FFFFFF"/>
      </a:lt1>
      <a:dk2>
        <a:srgbClr val="FFFFFF"/>
      </a:dk2>
      <a:lt2>
        <a:srgbClr val="7F7F7F"/>
      </a:lt2>
      <a:accent1>
        <a:srgbClr val="C00000"/>
      </a:accent1>
      <a:accent2>
        <a:srgbClr val="6C6C6C"/>
      </a:accent2>
      <a:accent3>
        <a:srgbClr val="B2B2B2"/>
      </a:accent3>
      <a:accent4>
        <a:srgbClr val="FF7F7F"/>
      </a:accent4>
      <a:accent5>
        <a:srgbClr val="7BA79D"/>
      </a:accent5>
      <a:accent6>
        <a:srgbClr val="968C8C"/>
      </a:accent6>
      <a:hlink>
        <a:srgbClr val="7BA79D"/>
      </a:hlink>
      <a:folHlink>
        <a:srgbClr val="C00000"/>
      </a:folHlink>
    </a:clrScheme>
    <a:fontScheme name="Zusammengesetz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A11D3E0-85BC-4761-9F89-41C4A45AC6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339</Words>
  <Application>Microsoft Office PowerPoint</Application>
  <PresentationFormat>Bildschirmpräsentation (4:3)</PresentationFormat>
  <Paragraphs>96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Calibri</vt:lpstr>
      <vt:lpstr>HelveticaNeueLT Std</vt:lpstr>
      <vt:lpstr>Wingdings</vt:lpstr>
      <vt:lpstr>Wingdings 2</vt:lpstr>
      <vt:lpstr>Folienlayout im Kammerdesign_Stand 2013</vt:lpstr>
      <vt:lpstr>PowerPoint-Präsentation</vt:lpstr>
      <vt:lpstr>Überblickdes Marktes</vt:lpstr>
      <vt:lpstr>Produktdefinition</vt:lpstr>
      <vt:lpstr>Konkurrenz</vt:lpstr>
      <vt:lpstr>Positionierung</vt:lpstr>
      <vt:lpstr>Kommunikationsstrategien</vt:lpstr>
      <vt:lpstr>Verpackung und Ausführung</vt:lpstr>
      <vt:lpstr>Startstrategien</vt:lpstr>
      <vt:lpstr>Öffentlichkeitsarbeit</vt:lpstr>
      <vt:lpstr>Werbung</vt:lpstr>
      <vt:lpstr>Sonstige Werbemaßnahmen</vt:lpstr>
      <vt:lpstr>Preisgestaltung</vt:lpstr>
      <vt:lpstr>Vertrieb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2013-09-25T12:19:16Z</dcterms:created>
  <dcterms:modified xsi:type="dcterms:W3CDTF">2019-11-28T12:51:17Z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TC101079699990</vt:lpwstr>
  </property>
</Properties>
</file>