
<file path=[Content_Types].xml><?xml version="1.0" encoding="utf-8"?>
<Types xmlns="http://schemas.openxmlformats.org/package/2006/content-types"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4.xml" ContentType="application/vnd.openxmlformats-officedocument.theme+xml"/>
  <Override PartName="/ppt/commentAuthors.xml" ContentType="application/vnd.openxmlformats-officedocument.presentationml.commentAuthors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Masters/slideMaster2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15" r:id="rId1"/>
    <p:sldMasterId id="2147483727" r:id="rId2"/>
  </p:sldMasterIdLst>
  <p:notesMasterIdLst>
    <p:notesMasterId r:id="rId7"/>
  </p:notesMasterIdLst>
  <p:handoutMasterIdLst>
    <p:handoutMasterId r:id="rId8"/>
  </p:handoutMasterIdLst>
  <p:sldIdLst>
    <p:sldId id="291" r:id="rId3"/>
    <p:sldId id="499" r:id="rId4"/>
    <p:sldId id="501" r:id="rId5"/>
    <p:sldId id="461" r:id="rId6"/>
  </p:sldIdLst>
  <p:sldSz cx="10693400" cy="7561263"/>
  <p:notesSz cx="6858000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125">
          <p15:clr>
            <a:srgbClr val="A4A3A4"/>
          </p15:clr>
        </p15:guide>
        <p15:guide id="2" pos="259">
          <p15:clr>
            <a:srgbClr val="A4A3A4"/>
          </p15:clr>
        </p15:guide>
        <p15:guide id="3" pos="6403">
          <p15:clr>
            <a:srgbClr val="A4A3A4"/>
          </p15:clr>
        </p15:guide>
      </p15:sldGuideLst>
    </p:ext>
    <p:ext uri="{2D200454-40CA-4A62-9FC3-DE9A4176ACB9}">
      <p15:notes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312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1" name="a0063639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66"/>
    <a:srgbClr val="004F76"/>
    <a:srgbClr val="3D608F"/>
    <a:srgbClr val="D3F1F5"/>
    <a:srgbClr val="6983A1"/>
    <a:srgbClr val="FF9900"/>
    <a:srgbClr val="000000"/>
    <a:srgbClr val="EAEAEA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6196" autoAdjust="0"/>
    <p:restoredTop sz="94801" autoAdjust="0"/>
  </p:normalViewPr>
  <p:slideViewPr>
    <p:cSldViewPr snapToGrid="0">
      <p:cViewPr varScale="1">
        <p:scale>
          <a:sx n="89" d="100"/>
          <a:sy n="89" d="100"/>
        </p:scale>
        <p:origin x="-448" y="-112"/>
      </p:cViewPr>
      <p:guideLst>
        <p:guide orient="horz" pos="125"/>
        <p:guide pos="259"/>
        <p:guide pos="64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-3684" y="-120"/>
      </p:cViewPr>
      <p:guideLst>
        <p:guide orient="horz" pos="3127"/>
        <p:guide pos="2160"/>
      </p:guideLst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24" tIns="45912" rIns="91824" bIns="45912" numCol="1" anchor="t" anchorCtr="0" compatLnSpc="1">
            <a:prstTxWarp prst="textNoShape">
              <a:avLst/>
            </a:prstTxWarp>
          </a:bodyPr>
          <a:lstStyle>
            <a:lvl1pPr defTabSz="917575" eaLnBrk="1" hangingPunct="1">
              <a:defRPr sz="1200" b="0" i="0">
                <a:latin typeface="Times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30003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24" tIns="45912" rIns="91824" bIns="45912" numCol="1" anchor="t" anchorCtr="0" compatLnSpc="1">
            <a:prstTxWarp prst="textNoShape">
              <a:avLst/>
            </a:prstTxWarp>
          </a:bodyPr>
          <a:lstStyle>
            <a:lvl1pPr algn="r" defTabSz="917575" eaLnBrk="1" hangingPunct="1">
              <a:defRPr sz="1200" b="0" i="0">
                <a:latin typeface="Times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3563"/>
            <a:ext cx="3000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24" tIns="45912" rIns="91824" bIns="45912" numCol="1" anchor="b" anchorCtr="0" compatLnSpc="1">
            <a:prstTxWarp prst="textNoShape">
              <a:avLst/>
            </a:prstTxWarp>
          </a:bodyPr>
          <a:lstStyle>
            <a:lvl1pPr defTabSz="917575" eaLnBrk="1" hangingPunct="1">
              <a:defRPr sz="1200" b="0" i="0">
                <a:latin typeface="Times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53563"/>
            <a:ext cx="3000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24" tIns="45912" rIns="91824" bIns="45912" numCol="1" anchor="b" anchorCtr="0" compatLnSpc="1">
            <a:prstTxWarp prst="textNoShape">
              <a:avLst/>
            </a:prstTxWarp>
          </a:bodyPr>
          <a:lstStyle>
            <a:lvl1pPr algn="r" defTabSz="917575" eaLnBrk="1" hangingPunct="1">
              <a:defRPr sz="1200" b="0" i="0">
                <a:latin typeface="Times" panose="02020603050405020304" pitchFamily="18" charset="0"/>
              </a:defRPr>
            </a:lvl1pPr>
          </a:lstStyle>
          <a:p>
            <a:fld id="{63233D84-EF8F-48BC-B41A-9764D687924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80275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24" tIns="45912" rIns="91824" bIns="45912" numCol="1" anchor="t" anchorCtr="0" compatLnSpc="1">
            <a:prstTxWarp prst="textNoShape">
              <a:avLst/>
            </a:prstTxWarp>
          </a:bodyPr>
          <a:lstStyle>
            <a:lvl1pPr defTabSz="917575" eaLnBrk="1" hangingPunct="1">
              <a:defRPr sz="1200" b="0" i="0"/>
            </a:lvl1pPr>
          </a:lstStyle>
          <a:p>
            <a:endParaRPr lang="de-DE" altLang="de-DE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24" tIns="45912" rIns="91824" bIns="45912" numCol="1" anchor="t" anchorCtr="0" compatLnSpc="1">
            <a:prstTxWarp prst="textNoShape">
              <a:avLst/>
            </a:prstTxWarp>
          </a:bodyPr>
          <a:lstStyle>
            <a:lvl1pPr algn="r" defTabSz="917575" eaLnBrk="1" hangingPunct="1">
              <a:defRPr sz="1200" b="0" i="0"/>
            </a:lvl1pPr>
          </a:lstStyle>
          <a:p>
            <a:endParaRPr lang="de-DE" altLang="de-DE"/>
          </a:p>
        </p:txBody>
      </p:sp>
      <p:sp>
        <p:nvSpPr>
          <p:cNvPr id="160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6925" y="744538"/>
            <a:ext cx="52641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1"/>
            </a:ext>
          </a:extLst>
        </p:spPr>
      </p:sp>
      <p:sp>
        <p:nvSpPr>
          <p:cNvPr id="160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14875"/>
            <a:ext cx="54864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24" tIns="45912" rIns="91824" bIns="459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24" tIns="45912" rIns="91824" bIns="45912" numCol="1" anchor="b" anchorCtr="0" compatLnSpc="1">
            <a:prstTxWarp prst="textNoShape">
              <a:avLst/>
            </a:prstTxWarp>
          </a:bodyPr>
          <a:lstStyle>
            <a:lvl1pPr defTabSz="917575" eaLnBrk="1" hangingPunct="1">
              <a:defRPr sz="1200" b="0" i="0"/>
            </a:lvl1pPr>
          </a:lstStyle>
          <a:p>
            <a:endParaRPr lang="de-DE" altLang="de-DE"/>
          </a:p>
        </p:txBody>
      </p:sp>
      <p:sp>
        <p:nvSpPr>
          <p:cNvPr id="160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24" tIns="45912" rIns="91824" bIns="45912" numCol="1" anchor="b" anchorCtr="0" compatLnSpc="1">
            <a:prstTxWarp prst="textNoShape">
              <a:avLst/>
            </a:prstTxWarp>
          </a:bodyPr>
          <a:lstStyle>
            <a:lvl1pPr algn="r" defTabSz="917575" eaLnBrk="1" hangingPunct="1">
              <a:defRPr sz="1200" b="0" i="0"/>
            </a:lvl1pPr>
          </a:lstStyle>
          <a:p>
            <a:fld id="{FDBF0AEE-F584-45D0-9915-366353498FC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22694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87454-0012-4996-842F-165D5BA62C8C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385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4875"/>
            <a:ext cx="5029200" cy="4467225"/>
          </a:xfrm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1879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36675" y="1237457"/>
            <a:ext cx="8020050" cy="2632440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6675" y="3971414"/>
            <a:ext cx="8020050" cy="1825554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4B51-3854-4F4D-9279-FE268273B0E2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42153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2646B-DD9F-48F5-B76F-1CEAD64AA1E8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493548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652465" y="402567"/>
            <a:ext cx="2305764" cy="6407821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35171" y="402567"/>
            <a:ext cx="6783626" cy="6407821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EEE56-5486-4313-85D3-0ABEBF5C0C89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280858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36675" y="1238250"/>
            <a:ext cx="8020050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6675" y="3971925"/>
            <a:ext cx="8020050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80686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606309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0250" y="1884363"/>
            <a:ext cx="9221788" cy="31464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30250" y="5059363"/>
            <a:ext cx="9221788" cy="16541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5730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35013" y="2012950"/>
            <a:ext cx="4535487" cy="479742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22900" y="2012950"/>
            <a:ext cx="4535488" cy="479742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58081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6600" y="403225"/>
            <a:ext cx="9223375" cy="1460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36600" y="1854200"/>
            <a:ext cx="4524375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736600" y="2762250"/>
            <a:ext cx="4524375" cy="406241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13375" y="1854200"/>
            <a:ext cx="4546600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13375" y="2762250"/>
            <a:ext cx="4546600" cy="406241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40838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12549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360298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6600" y="504825"/>
            <a:ext cx="3449638" cy="17637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46600" y="1089025"/>
            <a:ext cx="5413375" cy="53736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36600" y="2268538"/>
            <a:ext cx="3449638" cy="4202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52299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510A8-DECC-4F5A-AD50-0C73D420A7C6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5236493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6600" y="504825"/>
            <a:ext cx="3449638" cy="17637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46600" y="1089025"/>
            <a:ext cx="5413375" cy="53736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36600" y="2268538"/>
            <a:ext cx="3449638" cy="4202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085702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1681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653338" y="403225"/>
            <a:ext cx="2305050" cy="64071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35013" y="403225"/>
            <a:ext cx="6765925" cy="64071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9463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9602" y="1885066"/>
            <a:ext cx="9223058" cy="3145275"/>
          </a:xfrm>
        </p:spPr>
        <p:txBody>
          <a:bodyPr anchor="b"/>
          <a:lstStyle>
            <a:lvl1pPr>
              <a:defRPr sz="5263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9602" y="5060096"/>
            <a:ext cx="9223058" cy="1654026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1010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2020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303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404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50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606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707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808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5959-11E3-44C4-B058-7231C357E83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451743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35171" y="2012836"/>
            <a:ext cx="4544695" cy="479755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13534" y="2012836"/>
            <a:ext cx="4544695" cy="479755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E995-D23E-418B-ADCB-72C33F9169A9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333187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6564" y="402568"/>
            <a:ext cx="9223058" cy="146149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36565" y="1853560"/>
            <a:ext cx="4523809" cy="908401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736565" y="2761961"/>
            <a:ext cx="4523809" cy="4062429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13534" y="1853560"/>
            <a:ext cx="4546088" cy="908401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13534" y="2761961"/>
            <a:ext cx="4546088" cy="4062429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98141-25D0-4A8D-9946-FBE3A9B869C6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79158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C3DE-DDF7-4C99-9710-7F204F618EFC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93909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18E1-1476-4AD3-9583-9DD7ABEDCDE5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354879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6564" y="504084"/>
            <a:ext cx="3448900" cy="1764295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46088" y="1088682"/>
            <a:ext cx="5413534" cy="5373398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36564" y="2268379"/>
            <a:ext cx="3448900" cy="4202453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AB85E-40AA-4932-B08C-9AEF5FAB2D5C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669296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6564" y="504084"/>
            <a:ext cx="3448900" cy="1764295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46088" y="1088682"/>
            <a:ext cx="5413534" cy="5373398"/>
          </a:xfrm>
        </p:spPr>
        <p:txBody>
          <a:bodyPr/>
          <a:lstStyle>
            <a:lvl1pPr marL="0" indent="0">
              <a:buNone/>
              <a:defRPr sz="2807"/>
            </a:lvl1pPr>
            <a:lvl2pPr marL="401010" indent="0">
              <a:buNone/>
              <a:defRPr sz="2456"/>
            </a:lvl2pPr>
            <a:lvl3pPr marL="802020" indent="0">
              <a:buNone/>
              <a:defRPr sz="2105"/>
            </a:lvl3pPr>
            <a:lvl4pPr marL="1203030" indent="0">
              <a:buNone/>
              <a:defRPr sz="1754"/>
            </a:lvl4pPr>
            <a:lvl5pPr marL="1604040" indent="0">
              <a:buNone/>
              <a:defRPr sz="1754"/>
            </a:lvl5pPr>
            <a:lvl6pPr marL="2005051" indent="0">
              <a:buNone/>
              <a:defRPr sz="1754"/>
            </a:lvl6pPr>
            <a:lvl7pPr marL="2406061" indent="0">
              <a:buNone/>
              <a:defRPr sz="1754"/>
            </a:lvl7pPr>
            <a:lvl8pPr marL="2807071" indent="0">
              <a:buNone/>
              <a:defRPr sz="1754"/>
            </a:lvl8pPr>
            <a:lvl9pPr marL="3208081" indent="0">
              <a:buNone/>
              <a:defRPr sz="1754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36564" y="2268379"/>
            <a:ext cx="3448900" cy="4202453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A4CF-5A86-4165-AE03-800EC3C340AF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114299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35171" y="402568"/>
            <a:ext cx="9223058" cy="1461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35171" y="2012836"/>
            <a:ext cx="9223058" cy="4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35171" y="7008171"/>
            <a:ext cx="24060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09.10.2016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542189" y="7008171"/>
            <a:ext cx="3609023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552214" y="7008171"/>
            <a:ext cx="24060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3E100-0D45-40DD-B9BA-80512DBB3307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6219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ransition spd="med"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35013" y="403225"/>
            <a:ext cx="9223375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35013" y="2012950"/>
            <a:ext cx="9223375" cy="4797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35013" y="7008813"/>
            <a:ext cx="24066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B16AD-F46C-4096-9E1D-35883B87E12F}" type="datetimeFigureOut">
              <a:rPr lang="de-DE" smtClean="0"/>
              <a:pPr/>
              <a:t>09.10.2016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541713" y="7008813"/>
            <a:ext cx="360997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551738" y="7008813"/>
            <a:ext cx="24066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E96B8-0BDA-4332-B103-30F75F723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7796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2045-1BBF-4DB1-AFE2-2258C785FC6B}" type="slidenum">
              <a:rPr lang="de-DE" altLang="de-DE" smtClean="0"/>
              <a:pPr/>
              <a:t>1</a:t>
            </a:fld>
            <a:endParaRPr lang="de-DE" altLang="de-DE"/>
          </a:p>
        </p:txBody>
      </p:sp>
      <p:sp>
        <p:nvSpPr>
          <p:cNvPr id="384002" name="Rectangle 2"/>
          <p:cNvSpPr>
            <a:spLocks noChangeArrowheads="1"/>
          </p:cNvSpPr>
          <p:nvPr/>
        </p:nvSpPr>
        <p:spPr bwMode="auto">
          <a:xfrm>
            <a:off x="0" y="0"/>
            <a:ext cx="10693400" cy="2352675"/>
          </a:xfrm>
          <a:prstGeom prst="rect">
            <a:avLst/>
          </a:prstGeom>
          <a:solidFill>
            <a:srgbClr val="EF830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384003" name="Picture 3" descr="Hk_Rehabilit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08504" y="1390649"/>
            <a:ext cx="9604375" cy="2741613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>
                    <a:alpha val="80000"/>
                  </a:srgbClr>
                </a:solidFill>
              </a14:hiddenFill>
            </a:ext>
          </a:extLst>
        </p:spPr>
      </p:pic>
      <p:sp>
        <p:nvSpPr>
          <p:cNvPr id="384005" name="Rectangle 5"/>
          <p:cNvSpPr>
            <a:spLocks noChangeArrowheads="1"/>
          </p:cNvSpPr>
          <p:nvPr/>
        </p:nvSpPr>
        <p:spPr bwMode="auto">
          <a:xfrm>
            <a:off x="717550" y="1631950"/>
            <a:ext cx="9148763" cy="1208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9556" tIns="49778" rIns="99556" bIns="49778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sz="3600" i="0" dirty="0">
                <a:solidFill>
                  <a:schemeClr val="bg1"/>
                </a:solidFill>
              </a:rPr>
              <a:t>Ausbildungsreform aus der Perspektive </a:t>
            </a:r>
            <a:r>
              <a:rPr lang="de-DE" sz="3600" i="0" dirty="0" smtClean="0">
                <a:solidFill>
                  <a:schemeClr val="bg1"/>
                </a:solidFill>
              </a:rPr>
              <a:t>der institutionellen </a:t>
            </a:r>
            <a:r>
              <a:rPr lang="de-DE" sz="3600" i="0" dirty="0">
                <a:solidFill>
                  <a:schemeClr val="bg1"/>
                </a:solidFill>
              </a:rPr>
              <a:t>Psychotherapie</a:t>
            </a:r>
            <a:endParaRPr lang="de-DE" altLang="de-DE" sz="3600" i="0" dirty="0">
              <a:solidFill>
                <a:schemeClr val="bg1"/>
              </a:solidFill>
            </a:endParaRPr>
          </a:p>
        </p:txBody>
      </p:sp>
      <p:sp>
        <p:nvSpPr>
          <p:cNvPr id="384007" name="Rectangle 7"/>
          <p:cNvSpPr>
            <a:spLocks noChangeArrowheads="1"/>
          </p:cNvSpPr>
          <p:nvPr/>
        </p:nvSpPr>
        <p:spPr bwMode="auto">
          <a:xfrm>
            <a:off x="496888" y="252413"/>
            <a:ext cx="9683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9556" tIns="49778" rIns="99556" bIns="49778"/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 sz="1600" b="0" i="0">
              <a:solidFill>
                <a:srgbClr val="08316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84008" name="Text Box 8"/>
          <p:cNvSpPr txBox="1">
            <a:spLocks noChangeArrowheads="1"/>
          </p:cNvSpPr>
          <p:nvPr/>
        </p:nvSpPr>
        <p:spPr bwMode="auto">
          <a:xfrm>
            <a:off x="6010275" y="6489700"/>
            <a:ext cx="4683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 altLang="de-DE" sz="2000" b="0" i="0">
              <a:solidFill>
                <a:srgbClr val="5B7794"/>
              </a:solidFill>
              <a:latin typeface="Tahoma" panose="020B0604030504040204" pitchFamily="34" charset="0"/>
            </a:endParaRPr>
          </a:p>
        </p:txBody>
      </p:sp>
      <p:sp>
        <p:nvSpPr>
          <p:cNvPr id="384009" name="Rectangle 9"/>
          <p:cNvSpPr>
            <a:spLocks noChangeArrowheads="1"/>
          </p:cNvSpPr>
          <p:nvPr/>
        </p:nvSpPr>
        <p:spPr bwMode="auto">
          <a:xfrm>
            <a:off x="3152775" y="5254602"/>
            <a:ext cx="6388040" cy="1969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41325" indent="-441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75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800" b="0" i="0" dirty="0" smtClean="0">
                <a:solidFill>
                  <a:srgbClr val="000066"/>
                </a:solidFill>
              </a:rPr>
              <a:t>	Dr</a:t>
            </a:r>
            <a:r>
              <a:rPr lang="de-DE" altLang="de-DE" sz="1800" b="0" i="0" dirty="0">
                <a:solidFill>
                  <a:srgbClr val="000066"/>
                </a:solidFill>
              </a:rPr>
              <a:t>. Ulrike </a:t>
            </a:r>
            <a:r>
              <a:rPr lang="de-DE" altLang="de-DE" sz="1800" b="0" i="0" dirty="0" smtClean="0">
                <a:solidFill>
                  <a:srgbClr val="000066"/>
                </a:solidFill>
              </a:rPr>
              <a:t>Worringen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800" b="0" i="0" dirty="0" smtClean="0">
              <a:solidFill>
                <a:srgbClr val="000066"/>
              </a:solidFill>
            </a:endParaRPr>
          </a:p>
          <a:p>
            <a:pPr indent="0" eaLnBrk="1" hangingPunct="1">
              <a:buFont typeface="WingDings" panose="05000000000000000000" pitchFamily="2" charset="2"/>
              <a:buNone/>
            </a:pPr>
            <a:r>
              <a:rPr lang="de-DE" altLang="de-DE" sz="1800" b="0" i="0" dirty="0" smtClean="0">
                <a:solidFill>
                  <a:srgbClr val="000066"/>
                </a:solidFill>
              </a:rPr>
              <a:t>Mitglied im Ausschuss,</a:t>
            </a:r>
            <a:br>
              <a:rPr lang="de-DE" altLang="de-DE" sz="1800" b="0" i="0" dirty="0" smtClean="0">
                <a:solidFill>
                  <a:srgbClr val="000066"/>
                </a:solidFill>
              </a:rPr>
            </a:br>
            <a:r>
              <a:rPr lang="de-DE" altLang="de-DE" sz="1800" b="0" i="0" dirty="0" smtClean="0">
                <a:solidFill>
                  <a:srgbClr val="000066"/>
                </a:solidFill>
              </a:rPr>
              <a:t>Leitende Psychologin</a:t>
            </a:r>
          </a:p>
          <a:p>
            <a:pPr indent="0" eaLnBrk="1" hangingPunct="1">
              <a:buFont typeface="WingDings" panose="05000000000000000000" pitchFamily="2" charset="2"/>
              <a:buNone/>
            </a:pPr>
            <a:r>
              <a:rPr lang="de-DE" altLang="de-DE" sz="1800" b="0" i="0" dirty="0">
                <a:solidFill>
                  <a:srgbClr val="000066"/>
                </a:solidFill>
              </a:rPr>
              <a:t>i</a:t>
            </a:r>
            <a:r>
              <a:rPr lang="de-DE" altLang="de-DE" sz="1800" b="0" i="0" dirty="0" smtClean="0">
                <a:solidFill>
                  <a:srgbClr val="000066"/>
                </a:solidFill>
              </a:rPr>
              <a:t>n der Zusammenarbeit mit Rehabilitationseinrichtungen der Deutschen Rentenversicherung Bund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0" i="0" dirty="0">
                <a:solidFill>
                  <a:srgbClr val="000066"/>
                </a:solidFill>
              </a:rPr>
              <a:t>		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267418" y="112143"/>
            <a:ext cx="898009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i="0" dirty="0" smtClean="0">
                <a:solidFill>
                  <a:schemeClr val="bg1"/>
                </a:solidFill>
              </a:rPr>
              <a:t>Veranstaltung des Ausschusses Aus-, Fort- und Weiterbildung zur Ausbildungsreform am 29.09.2016</a:t>
            </a:r>
          </a:p>
          <a:p>
            <a:endParaRPr lang="de-DE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84163"/>
            <a:ext cx="10225087" cy="484187"/>
          </a:xfrm>
        </p:spPr>
        <p:txBody>
          <a:bodyPr>
            <a:normAutofit fontScale="90000"/>
          </a:bodyPr>
          <a:lstStyle/>
          <a:p>
            <a:r>
              <a:rPr lang="de-DE" altLang="de-DE" b="1" dirty="0" smtClean="0">
                <a:solidFill>
                  <a:srgbClr val="000066"/>
                </a:solidFill>
              </a:rPr>
              <a:t>Heutige Situation</a:t>
            </a:r>
            <a:endParaRPr lang="de-DE" altLang="de-DE" b="1" dirty="0">
              <a:solidFill>
                <a:srgbClr val="000066"/>
              </a:solidFill>
            </a:endParaRPr>
          </a:p>
        </p:txBody>
      </p:sp>
      <p:sp>
        <p:nvSpPr>
          <p:cNvPr id="699395" name="Rectangle 3"/>
          <p:cNvSpPr>
            <a:spLocks noGrp="1" noChangeArrowheads="1"/>
          </p:cNvSpPr>
          <p:nvPr>
            <p:ph idx="1"/>
          </p:nvPr>
        </p:nvSpPr>
        <p:spPr>
          <a:xfrm>
            <a:off x="735171" y="1199072"/>
            <a:ext cx="9223058" cy="56113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altLang="de-DE" sz="2400" b="1" dirty="0" err="1" smtClean="0">
                <a:solidFill>
                  <a:srgbClr val="000066"/>
                </a:solidFill>
              </a:rPr>
              <a:t>PiAs</a:t>
            </a:r>
            <a:r>
              <a:rPr lang="de-DE" altLang="de-DE" sz="2400" b="1" dirty="0" smtClean="0">
                <a:solidFill>
                  <a:srgbClr val="000066"/>
                </a:solidFill>
              </a:rPr>
              <a:t> in Institutionen </a:t>
            </a:r>
          </a:p>
          <a:p>
            <a:endParaRPr lang="de-DE" altLang="de-DE" sz="2400" b="1" dirty="0">
              <a:solidFill>
                <a:srgbClr val="000066"/>
              </a:solidFill>
            </a:endParaRPr>
          </a:p>
          <a:p>
            <a:r>
              <a:rPr lang="de-DE" altLang="de-DE" sz="2400" dirty="0" smtClean="0">
                <a:solidFill>
                  <a:srgbClr val="000066"/>
                </a:solidFill>
              </a:rPr>
              <a:t>Zumeist </a:t>
            </a:r>
            <a:r>
              <a:rPr lang="de-DE" altLang="de-DE" sz="2400" dirty="0">
                <a:solidFill>
                  <a:srgbClr val="000066"/>
                </a:solidFill>
              </a:rPr>
              <a:t>befristete Ausbildungsverträge mit geringer </a:t>
            </a:r>
            <a:r>
              <a:rPr lang="de-DE" altLang="de-DE" sz="2400" dirty="0" smtClean="0">
                <a:solidFill>
                  <a:srgbClr val="000066"/>
                </a:solidFill>
              </a:rPr>
              <a:t>oder keiner Vergütung </a:t>
            </a:r>
            <a:r>
              <a:rPr lang="de-DE" altLang="de-DE" sz="2400" dirty="0">
                <a:solidFill>
                  <a:srgbClr val="000066"/>
                </a:solidFill>
              </a:rPr>
              <a:t>und ohne Sozialversicherung</a:t>
            </a:r>
          </a:p>
          <a:p>
            <a:endParaRPr lang="de-DE" altLang="de-DE" sz="2400" dirty="0">
              <a:solidFill>
                <a:srgbClr val="000066"/>
              </a:solidFill>
            </a:endParaRPr>
          </a:p>
          <a:p>
            <a:r>
              <a:rPr lang="de-DE" altLang="de-DE" sz="2400" dirty="0">
                <a:solidFill>
                  <a:srgbClr val="000066"/>
                </a:solidFill>
              </a:rPr>
              <a:t>übernehmen zumeist regelhafte Aufgaben eines Psychologischen Psychotherapeuten / Diplom Psychologen</a:t>
            </a:r>
          </a:p>
          <a:p>
            <a:endParaRPr lang="de-DE" altLang="de-DE" sz="2400" dirty="0">
              <a:solidFill>
                <a:srgbClr val="000066"/>
              </a:solidFill>
            </a:endParaRPr>
          </a:p>
          <a:p>
            <a:r>
              <a:rPr lang="de-DE" altLang="de-DE" sz="2400" dirty="0">
                <a:solidFill>
                  <a:srgbClr val="000066"/>
                </a:solidFill>
              </a:rPr>
              <a:t>Qualifizierte Anleitung im Rahmen der </a:t>
            </a:r>
            <a:r>
              <a:rPr lang="de-DE" altLang="de-DE" sz="2400" dirty="0" smtClean="0">
                <a:solidFill>
                  <a:srgbClr val="000066"/>
                </a:solidFill>
              </a:rPr>
              <a:t>Institution </a:t>
            </a:r>
            <a:r>
              <a:rPr lang="de-DE" altLang="de-DE" sz="2400" dirty="0">
                <a:solidFill>
                  <a:srgbClr val="000066"/>
                </a:solidFill>
              </a:rPr>
              <a:t>nicht </a:t>
            </a:r>
            <a:r>
              <a:rPr lang="de-DE" altLang="de-DE" sz="2400" dirty="0" smtClean="0">
                <a:solidFill>
                  <a:srgbClr val="000066"/>
                </a:solidFill>
              </a:rPr>
              <a:t>gesichert</a:t>
            </a:r>
          </a:p>
          <a:p>
            <a:endParaRPr lang="de-DE" altLang="de-DE" sz="2400" dirty="0">
              <a:solidFill>
                <a:srgbClr val="000066"/>
              </a:solidFill>
            </a:endParaRPr>
          </a:p>
          <a:p>
            <a:r>
              <a:rPr lang="de-DE" altLang="de-DE" sz="2400" dirty="0" smtClean="0">
                <a:solidFill>
                  <a:srgbClr val="000066"/>
                </a:solidFill>
              </a:rPr>
              <a:t>Institutionen werden in der Ausbildung als unattraktiver Arbeitsplatz erlebt</a:t>
            </a:r>
            <a:br>
              <a:rPr lang="de-DE" altLang="de-DE" sz="2400" dirty="0" smtClean="0">
                <a:solidFill>
                  <a:srgbClr val="000066"/>
                </a:solidFill>
              </a:rPr>
            </a:br>
            <a:r>
              <a:rPr lang="de-DE" altLang="de-DE" sz="2400" dirty="0" smtClean="0">
                <a:solidFill>
                  <a:srgbClr val="000066"/>
                </a:solidFill>
              </a:rPr>
              <a:t/>
            </a:r>
            <a:br>
              <a:rPr lang="de-DE" altLang="de-DE" sz="2400" dirty="0" smtClean="0">
                <a:solidFill>
                  <a:srgbClr val="000066"/>
                </a:solidFill>
              </a:rPr>
            </a:br>
            <a:r>
              <a:rPr lang="de-DE" altLang="de-DE" sz="2400" dirty="0" smtClean="0">
                <a:solidFill>
                  <a:srgbClr val="000066"/>
                </a:solidFill>
              </a:rPr>
              <a:t> </a:t>
            </a:r>
            <a:r>
              <a:rPr lang="de-DE" altLang="de-DE" sz="2400" dirty="0" smtClean="0">
                <a:solidFill>
                  <a:srgbClr val="000066"/>
                </a:solidFill>
                <a:sym typeface="WingDings" panose="05000000000000000000" pitchFamily="2" charset="2"/>
              </a:rPr>
              <a:t> Niederlassung / Durchführung von Psychotherapie im Richtlinienverfahren als Ausbildungs- bzw. Berufsziel</a:t>
            </a:r>
          </a:p>
          <a:p>
            <a:endParaRPr lang="de-DE" altLang="de-DE" sz="2400" dirty="0"/>
          </a:p>
          <a:p>
            <a:endParaRPr lang="de-DE" altLang="de-DE" dirty="0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77CB6-C369-4107-8FDD-726C2B2DA844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699396" name="Line 4"/>
          <p:cNvSpPr>
            <a:spLocks noChangeShapeType="1"/>
          </p:cNvSpPr>
          <p:nvPr/>
        </p:nvSpPr>
        <p:spPr bwMode="auto">
          <a:xfrm flipV="1">
            <a:off x="612775" y="936625"/>
            <a:ext cx="9571038" cy="952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0538" y="388938"/>
            <a:ext cx="9625012" cy="484187"/>
          </a:xfrm>
        </p:spPr>
        <p:txBody>
          <a:bodyPr>
            <a:normAutofit fontScale="90000"/>
          </a:bodyPr>
          <a:lstStyle/>
          <a:p>
            <a:r>
              <a:rPr lang="de-DE" altLang="de-DE" b="1" dirty="0">
                <a:solidFill>
                  <a:srgbClr val="000066"/>
                </a:solidFill>
              </a:rPr>
              <a:t>Was würde die Direktausbildung ändern?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altLang="de-DE" sz="2800" dirty="0" smtClean="0">
                <a:solidFill>
                  <a:srgbClr val="000066"/>
                </a:solidFill>
              </a:rPr>
              <a:t>Sozialversicherungspflichtiges </a:t>
            </a:r>
            <a:r>
              <a:rPr lang="de-DE" altLang="de-DE" sz="2800" dirty="0">
                <a:solidFill>
                  <a:srgbClr val="000066"/>
                </a:solidFill>
              </a:rPr>
              <a:t>Arbeitsverhältnis in der </a:t>
            </a:r>
            <a:r>
              <a:rPr lang="de-DE" altLang="de-DE" sz="2800" dirty="0" smtClean="0">
                <a:solidFill>
                  <a:srgbClr val="000066"/>
                </a:solidFill>
              </a:rPr>
              <a:t>Weiterbildungszeit</a:t>
            </a:r>
          </a:p>
          <a:p>
            <a:endParaRPr lang="de-DE" altLang="de-DE" sz="2800" dirty="0">
              <a:solidFill>
                <a:srgbClr val="000066"/>
              </a:solidFill>
            </a:endParaRPr>
          </a:p>
          <a:p>
            <a:r>
              <a:rPr lang="de-DE" altLang="de-DE" sz="2800" dirty="0" smtClean="0">
                <a:solidFill>
                  <a:srgbClr val="000066"/>
                </a:solidFill>
              </a:rPr>
              <a:t>Sicherung der Anleitung durch Weiterbildungsbeauftragte in der Institution </a:t>
            </a:r>
          </a:p>
          <a:p>
            <a:endParaRPr lang="de-DE" altLang="de-DE" sz="2800" dirty="0">
              <a:solidFill>
                <a:srgbClr val="000066"/>
              </a:solidFill>
            </a:endParaRPr>
          </a:p>
          <a:p>
            <a:r>
              <a:rPr lang="de-DE" altLang="de-DE" sz="2800" dirty="0">
                <a:solidFill>
                  <a:srgbClr val="000066"/>
                </a:solidFill>
              </a:rPr>
              <a:t>stärkere </a:t>
            </a:r>
            <a:r>
              <a:rPr lang="de-DE" altLang="de-DE" sz="2800" dirty="0" err="1">
                <a:solidFill>
                  <a:srgbClr val="000066"/>
                </a:solidFill>
              </a:rPr>
              <a:t>Hirachisierung</a:t>
            </a:r>
            <a:r>
              <a:rPr lang="de-DE" altLang="de-DE" sz="2800" dirty="0">
                <a:solidFill>
                  <a:srgbClr val="000066"/>
                </a:solidFill>
              </a:rPr>
              <a:t> in der Reha-Einrichtung durch Weiterbildungsbefugte </a:t>
            </a:r>
            <a:r>
              <a:rPr lang="de-DE" altLang="de-DE" sz="2800" dirty="0">
                <a:solidFill>
                  <a:srgbClr val="000066"/>
                </a:solidFill>
                <a:sym typeface="WingDings" panose="05000000000000000000" pitchFamily="2" charset="2"/>
              </a:rPr>
              <a:t> Statuserhöhung für die </a:t>
            </a:r>
            <a:r>
              <a:rPr lang="de-DE" altLang="de-DE" sz="2800" dirty="0" smtClean="0">
                <a:solidFill>
                  <a:srgbClr val="000066"/>
                </a:solidFill>
                <a:sym typeface="WingDings" panose="05000000000000000000" pitchFamily="2" charset="2"/>
              </a:rPr>
              <a:t>Berufsgruppe?</a:t>
            </a:r>
            <a:endParaRPr lang="de-DE" altLang="de-DE" sz="2800" dirty="0">
              <a:solidFill>
                <a:srgbClr val="000066"/>
              </a:solidFill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</a:pPr>
            <a:endParaRPr lang="de-DE" altLang="de-DE" sz="2400" dirty="0">
              <a:solidFill>
                <a:srgbClr val="000066"/>
              </a:solidFill>
            </a:endParaRPr>
          </a:p>
          <a:p>
            <a:r>
              <a:rPr lang="de-DE" altLang="de-DE" sz="2800" dirty="0">
                <a:solidFill>
                  <a:srgbClr val="000066"/>
                </a:solidFill>
              </a:rPr>
              <a:t>Langfristig </a:t>
            </a:r>
            <a:r>
              <a:rPr lang="de-DE" altLang="de-DE" sz="2800" dirty="0" smtClean="0">
                <a:solidFill>
                  <a:srgbClr val="000066"/>
                </a:solidFill>
              </a:rPr>
              <a:t>keine </a:t>
            </a:r>
            <a:r>
              <a:rPr lang="de-DE" altLang="de-DE" sz="2800" dirty="0">
                <a:solidFill>
                  <a:srgbClr val="000066"/>
                </a:solidFill>
              </a:rPr>
              <a:t>Psychologen in Institutionen ohne Approbation </a:t>
            </a:r>
            <a:r>
              <a:rPr lang="de-DE" altLang="de-DE" sz="2800" dirty="0">
                <a:solidFill>
                  <a:srgbClr val="000066"/>
                </a:solidFill>
                <a:sym typeface="WingDings" panose="05000000000000000000" pitchFamily="2" charset="2"/>
              </a:rPr>
              <a:t> Statusänderung? </a:t>
            </a:r>
            <a:r>
              <a:rPr lang="de-DE" altLang="de-DE" sz="2800" dirty="0" err="1">
                <a:solidFill>
                  <a:srgbClr val="000066"/>
                </a:solidFill>
                <a:sym typeface="WingDings" panose="05000000000000000000" pitchFamily="2" charset="2"/>
              </a:rPr>
              <a:t>Befugniserweiterung</a:t>
            </a:r>
            <a:r>
              <a:rPr lang="de-DE" altLang="de-DE" sz="2800" dirty="0">
                <a:solidFill>
                  <a:srgbClr val="000066"/>
                </a:solidFill>
                <a:sym typeface="WingDings" panose="05000000000000000000" pitchFamily="2" charset="2"/>
              </a:rPr>
              <a:t>?</a:t>
            </a:r>
          </a:p>
          <a:p>
            <a:endParaRPr lang="de-DE" altLang="de-DE" sz="2400" dirty="0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B03D-B1E1-41CD-83A3-E2E8CD9B002A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701444" name="Line 4"/>
          <p:cNvSpPr>
            <a:spLocks noChangeShapeType="1"/>
          </p:cNvSpPr>
          <p:nvPr/>
        </p:nvSpPr>
        <p:spPr bwMode="auto">
          <a:xfrm flipV="1">
            <a:off x="612775" y="936625"/>
            <a:ext cx="9571038" cy="952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23888" y="474663"/>
            <a:ext cx="9625012" cy="484187"/>
          </a:xfrm>
        </p:spPr>
        <p:txBody>
          <a:bodyPr>
            <a:normAutofit fontScale="90000"/>
          </a:bodyPr>
          <a:lstStyle/>
          <a:p>
            <a:r>
              <a:rPr lang="de-DE" altLang="de-DE" b="1" dirty="0" smtClean="0">
                <a:solidFill>
                  <a:srgbClr val="000066"/>
                </a:solidFill>
              </a:rPr>
              <a:t>Offene Fragen</a:t>
            </a:r>
            <a:endParaRPr lang="de-DE" altLang="de-DE" b="1" dirty="0">
              <a:solidFill>
                <a:srgbClr val="000066"/>
              </a:solidFill>
            </a:endParaRPr>
          </a:p>
        </p:txBody>
      </p:sp>
      <p:sp>
        <p:nvSpPr>
          <p:cNvPr id="606211" name="Rectangle 3"/>
          <p:cNvSpPr>
            <a:spLocks noGrp="1" noChangeArrowheads="1"/>
          </p:cNvSpPr>
          <p:nvPr>
            <p:ph idx="1"/>
          </p:nvPr>
        </p:nvSpPr>
        <p:spPr>
          <a:xfrm>
            <a:off x="411163" y="896938"/>
            <a:ext cx="9623425" cy="5419725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6883A1"/>
              </a:buClr>
              <a:buFont typeface="WingDings" panose="05000000000000000000" pitchFamily="2" charset="2"/>
              <a:buChar char="v"/>
            </a:pPr>
            <a:endParaRPr lang="de-DE" altLang="de-DE" sz="8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6883A1"/>
              </a:buClr>
              <a:buFont typeface="WingDings" panose="05000000000000000000" pitchFamily="2" charset="2"/>
              <a:buChar char="v"/>
            </a:pPr>
            <a:endParaRPr lang="de-DE" altLang="de-DE" sz="8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6883A1"/>
              </a:buClr>
              <a:buFont typeface="WingDings" panose="05000000000000000000" pitchFamily="2" charset="2"/>
              <a:buChar char="v"/>
            </a:pPr>
            <a:endParaRPr lang="de-DE" altLang="de-DE" sz="24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6883A1"/>
              </a:buClr>
              <a:buFont typeface="WingDings" panose="05000000000000000000" pitchFamily="2" charset="2"/>
              <a:buChar char="v"/>
            </a:pPr>
            <a:endParaRPr lang="de-DE" altLang="de-DE" sz="8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6883A1"/>
              </a:buClr>
              <a:buFont typeface="WingDings" panose="05000000000000000000" pitchFamily="2" charset="2"/>
              <a:buChar char="v"/>
            </a:pPr>
            <a:endParaRPr lang="de-DE" altLang="de-DE" sz="8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6883A1"/>
              </a:buClr>
              <a:buFont typeface="WingDings" panose="05000000000000000000" pitchFamily="2" charset="2"/>
              <a:buChar char="v"/>
            </a:pPr>
            <a:endParaRPr lang="de-DE" altLang="de-DE" sz="2400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EA782-7181-40B6-BAA2-7D4F49F38258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606212" name="Text Box 4"/>
          <p:cNvSpPr txBox="1">
            <a:spLocks noChangeArrowheads="1"/>
          </p:cNvSpPr>
          <p:nvPr/>
        </p:nvSpPr>
        <p:spPr bwMode="auto">
          <a:xfrm>
            <a:off x="598487" y="1901047"/>
            <a:ext cx="9248775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spcAft>
                <a:spcPct val="50000"/>
              </a:spcAft>
              <a:buClr>
                <a:srgbClr val="6983A1"/>
              </a:buClr>
              <a:buFont typeface="WingDings" panose="05000000000000000000" pitchFamily="2" charset="2"/>
              <a:buChar char="à"/>
            </a:pPr>
            <a:r>
              <a:rPr lang="de-DE" altLang="de-DE" i="0" dirty="0">
                <a:solidFill>
                  <a:srgbClr val="000066"/>
                </a:solidFill>
              </a:rPr>
              <a:t> </a:t>
            </a:r>
            <a:r>
              <a:rPr lang="de-DE" altLang="de-DE" sz="2800" b="0" i="0" dirty="0" smtClean="0">
                <a:solidFill>
                  <a:srgbClr val="000066"/>
                </a:solidFill>
              </a:rPr>
              <a:t>Finanzierung?</a:t>
            </a:r>
          </a:p>
          <a:p>
            <a:pPr>
              <a:spcBef>
                <a:spcPct val="50000"/>
              </a:spcBef>
              <a:spcAft>
                <a:spcPct val="50000"/>
              </a:spcAft>
              <a:buClr>
                <a:srgbClr val="6983A1"/>
              </a:buClr>
              <a:buFont typeface="WingDings" panose="05000000000000000000" pitchFamily="2" charset="2"/>
              <a:buChar char="à"/>
            </a:pPr>
            <a:r>
              <a:rPr lang="de-DE" altLang="de-DE" sz="2800" b="0" i="0" dirty="0" smtClean="0">
                <a:solidFill>
                  <a:srgbClr val="000066"/>
                </a:solidFill>
              </a:rPr>
              <a:t> ausreichend Plätze für stationäre Weiterbildung?</a:t>
            </a:r>
            <a:endParaRPr lang="de-DE" altLang="de-DE" sz="2800" b="0" i="0" dirty="0">
              <a:solidFill>
                <a:srgbClr val="000066"/>
              </a:solidFill>
            </a:endParaRPr>
          </a:p>
          <a:p>
            <a:pPr>
              <a:spcBef>
                <a:spcPct val="50000"/>
              </a:spcBef>
              <a:spcAft>
                <a:spcPct val="50000"/>
              </a:spcAft>
              <a:buClr>
                <a:srgbClr val="6983A1"/>
              </a:buClr>
              <a:buFont typeface="WingDings" panose="05000000000000000000" pitchFamily="2" charset="2"/>
              <a:buChar char="à"/>
            </a:pPr>
            <a:endParaRPr lang="de-DE" altLang="de-DE" sz="2800" b="0" i="0" dirty="0">
              <a:solidFill>
                <a:srgbClr val="000066"/>
              </a:solidFill>
            </a:endParaRPr>
          </a:p>
        </p:txBody>
      </p:sp>
      <p:sp>
        <p:nvSpPr>
          <p:cNvPr id="606213" name="Line 5"/>
          <p:cNvSpPr>
            <a:spLocks noChangeShapeType="1"/>
          </p:cNvSpPr>
          <p:nvPr/>
        </p:nvSpPr>
        <p:spPr bwMode="auto">
          <a:xfrm flipV="1">
            <a:off x="669925" y="1041400"/>
            <a:ext cx="8980488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167</Words>
  <Application>Microsoft Macintosh PowerPoint</Application>
  <PresentationFormat>Benutzerdefiniert</PresentationFormat>
  <Paragraphs>37</Paragraphs>
  <Slides>4</Slides>
  <Notes>1</Notes>
  <HiddenSlides>0</HiddenSlides>
  <MMClips>0</MMClips>
  <ScaleCrop>false</ScaleCrop>
  <HeadingPairs>
    <vt:vector size="4" baseType="variant">
      <vt:variant>
        <vt:lpstr>Entwurfsvorlage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6" baseType="lpstr">
      <vt:lpstr>Office Theme</vt:lpstr>
      <vt:lpstr>Benutzerdefiniertes Design</vt:lpstr>
      <vt:lpstr>Folie 1</vt:lpstr>
      <vt:lpstr>Heutige Situation</vt:lpstr>
      <vt:lpstr>Was würde die Direktausbildung ändern?</vt:lpstr>
      <vt:lpstr>Offene Fragen</vt:lpstr>
    </vt:vector>
  </TitlesOfParts>
  <Company>VDR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Vertreterversammlung der Deutschen Rentenversicherung Bund</dc:title>
  <dc:creator>VDR</dc:creator>
  <cp:lastModifiedBy>Manfred Thielen</cp:lastModifiedBy>
  <cp:revision>864</cp:revision>
  <cp:lastPrinted>2005-10-13T09:15:22Z</cp:lastPrinted>
  <dcterms:created xsi:type="dcterms:W3CDTF">2016-10-09T20:34:50Z</dcterms:created>
  <dcterms:modified xsi:type="dcterms:W3CDTF">2016-10-09T23:57:27Z</dcterms:modified>
</cp:coreProperties>
</file>