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p:sldMasterIdLst>
    <p:sldMasterId id="2147483664" r:id="rId2"/>
  </p:sldMasterIdLst>
  <p:notesMasterIdLst>
    <p:notesMasterId r:id="rId36"/>
  </p:notesMasterIdLst>
  <p:handoutMasterIdLst>
    <p:handoutMasterId r:id="rId37"/>
  </p:handoutMasterIdLst>
  <p:sldIdLst>
    <p:sldId id="256" r:id="rId3"/>
    <p:sldId id="257" r:id="rId4"/>
    <p:sldId id="338" r:id="rId5"/>
    <p:sldId id="335" r:id="rId6"/>
    <p:sldId id="336" r:id="rId7"/>
    <p:sldId id="354" r:id="rId8"/>
    <p:sldId id="340" r:id="rId9"/>
    <p:sldId id="359" r:id="rId10"/>
    <p:sldId id="337" r:id="rId11"/>
    <p:sldId id="332" r:id="rId12"/>
    <p:sldId id="339" r:id="rId13"/>
    <p:sldId id="342" r:id="rId14"/>
    <p:sldId id="343" r:id="rId15"/>
    <p:sldId id="345" r:id="rId16"/>
    <p:sldId id="346" r:id="rId17"/>
    <p:sldId id="347" r:id="rId18"/>
    <p:sldId id="348" r:id="rId19"/>
    <p:sldId id="349" r:id="rId20"/>
    <p:sldId id="350" r:id="rId21"/>
    <p:sldId id="364" r:id="rId22"/>
    <p:sldId id="351" r:id="rId23"/>
    <p:sldId id="352" r:id="rId24"/>
    <p:sldId id="355" r:id="rId25"/>
    <p:sldId id="360" r:id="rId26"/>
    <p:sldId id="333" r:id="rId27"/>
    <p:sldId id="334" r:id="rId28"/>
    <p:sldId id="361" r:id="rId29"/>
    <p:sldId id="363" r:id="rId30"/>
    <p:sldId id="341" r:id="rId31"/>
    <p:sldId id="356" r:id="rId32"/>
    <p:sldId id="357" r:id="rId33"/>
    <p:sldId id="330" r:id="rId34"/>
    <p:sldId id="273" r:id="rId35"/>
  </p:sldIdLst>
  <p:sldSz cx="9144000" cy="6858000" type="screen4x3"/>
  <p:notesSz cx="6858000" cy="9144000"/>
  <p:defaultTextStyle>
    <a:defPPr>
      <a:defRPr lang="en-US"/>
    </a:defPPr>
    <a:lvl1pPr marL="0" algn="l" defTabSz="914400" rtl="0" latinLnBrk="0">
      <a:defRPr sz="1800" kern="1200">
        <a:solidFill>
          <a:schemeClr val="tx1"/>
        </a:solidFill>
        <a:latin typeface="+mn-lt"/>
        <a:ea typeface="+mn-ea"/>
        <a:cs typeface="+mn-cs"/>
      </a:defRPr>
    </a:lvl1pPr>
    <a:lvl2pPr marL="457200" algn="l" defTabSz="914400" rtl="0" latinLnBrk="0">
      <a:defRPr sz="1800" kern="1200">
        <a:solidFill>
          <a:schemeClr val="tx1"/>
        </a:solidFill>
        <a:latin typeface="+mn-lt"/>
        <a:ea typeface="+mn-ea"/>
        <a:cs typeface="+mn-cs"/>
      </a:defRPr>
    </a:lvl2pPr>
    <a:lvl3pPr marL="914400" algn="l" defTabSz="914400" rtl="0" latinLnBrk="0">
      <a:defRPr sz="1800" kern="1200">
        <a:solidFill>
          <a:schemeClr val="tx1"/>
        </a:solidFill>
        <a:latin typeface="+mn-lt"/>
        <a:ea typeface="+mn-ea"/>
        <a:cs typeface="+mn-cs"/>
      </a:defRPr>
    </a:lvl3pPr>
    <a:lvl4pPr marL="1371600" algn="l" defTabSz="914400" rtl="0" latinLnBrk="0">
      <a:defRPr sz="1800" kern="1200">
        <a:solidFill>
          <a:schemeClr val="tx1"/>
        </a:solidFill>
        <a:latin typeface="+mn-lt"/>
        <a:ea typeface="+mn-ea"/>
        <a:cs typeface="+mn-cs"/>
      </a:defRPr>
    </a:lvl4pPr>
    <a:lvl5pPr marL="1828800" algn="l" defTabSz="914400" rtl="0" latinLnBrk="0">
      <a:defRPr sz="1800" kern="1200">
        <a:solidFill>
          <a:schemeClr val="tx1"/>
        </a:solidFill>
        <a:latin typeface="+mn-lt"/>
        <a:ea typeface="+mn-ea"/>
        <a:cs typeface="+mn-cs"/>
      </a:defRPr>
    </a:lvl5pPr>
    <a:lvl6pPr marL="2286000" algn="l" defTabSz="914400" rtl="0" latinLnBrk="0">
      <a:defRPr sz="1800" kern="1200">
        <a:solidFill>
          <a:schemeClr val="tx1"/>
        </a:solidFill>
        <a:latin typeface="+mn-lt"/>
        <a:ea typeface="+mn-ea"/>
        <a:cs typeface="+mn-cs"/>
      </a:defRPr>
    </a:lvl6pPr>
    <a:lvl7pPr marL="2743200" algn="l" defTabSz="914400" rtl="0" latinLnBrk="0">
      <a:defRPr sz="1800" kern="1200">
        <a:solidFill>
          <a:schemeClr val="tx1"/>
        </a:solidFill>
        <a:latin typeface="+mn-lt"/>
        <a:ea typeface="+mn-ea"/>
        <a:cs typeface="+mn-cs"/>
      </a:defRPr>
    </a:lvl7pPr>
    <a:lvl8pPr marL="3200400" algn="l" defTabSz="914400" rtl="0" latinLnBrk="0">
      <a:defRPr sz="1800" kern="1200">
        <a:solidFill>
          <a:schemeClr val="tx1"/>
        </a:solidFill>
        <a:latin typeface="+mn-lt"/>
        <a:ea typeface="+mn-ea"/>
        <a:cs typeface="+mn-cs"/>
      </a:defRPr>
    </a:lvl8pPr>
    <a:lvl9pPr marL="3657600" algn="l" defTabSz="914400" rtl="0" latinLnBrk="0">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C0C0C"/>
    <a:srgbClr val="4CB29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B301B821-A1FF-4177-AEE7-76D212191A09}">
  <a:tblStyle styleId="{B301B821-A1FF-4177-AEE7-76D212191A09}" styleName="Mittlere Formatvorlage 1 - Akz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1FECB4D8-DB02-4DC6-A0A2-4F2EBAE1DC90}" styleName="Mittlere Formatvorlage 1 - Akz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793D81CF-94F2-401A-BA57-92F5A7B2D0C5}" styleName="Mittlere Formatvorlag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162" autoAdjust="0"/>
    <p:restoredTop sz="94704" autoAdjust="0"/>
  </p:normalViewPr>
  <p:slideViewPr>
    <p:cSldViewPr>
      <p:cViewPr varScale="1">
        <p:scale>
          <a:sx n="62" d="100"/>
          <a:sy n="62" d="100"/>
        </p:scale>
        <p:origin x="1416" y="52"/>
      </p:cViewPr>
      <p:guideLst>
        <p:guide orient="horz" pos="2160"/>
        <p:guide pos="2880"/>
      </p:guideLst>
    </p:cSldViewPr>
  </p:slideViewPr>
  <p:outlineViewPr>
    <p:cViewPr>
      <p:scale>
        <a:sx n="33" d="100"/>
        <a:sy n="33" d="100"/>
      </p:scale>
      <p:origin x="0" y="6552"/>
    </p:cViewPr>
  </p:outlineViewPr>
  <p:notesTextViewPr>
    <p:cViewPr>
      <p:scale>
        <a:sx n="100" d="100"/>
        <a:sy n="100" d="100"/>
      </p:scale>
      <p:origin x="0" y="0"/>
    </p:cViewPr>
  </p:notesTextViewPr>
  <p:notesViewPr>
    <p:cSldViewPr>
      <p:cViewPr varScale="1">
        <p:scale>
          <a:sx n="58" d="100"/>
          <a:sy n="58" d="100"/>
        </p:scale>
        <p:origin x="-3012" y="-84"/>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slide" Target="slides/slide32.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presProps" Target="presProps.xml"/><Relationship Id="rId2" Type="http://schemas.openxmlformats.org/officeDocument/2006/relationships/slideMaster" Target="slideMasters/slideMaster1.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slide" Target="slides/slide27.xml"/><Relationship Id="rId41"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handoutMaster" Target="handoutMasters/handoutMaster1.xml"/><Relationship Id="rId40"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a:lstStyle/>
          <a:p>
            <a:endParaRPr lang="en-US" dirty="0"/>
          </a:p>
        </p:txBody>
      </p:sp>
      <p:sp>
        <p:nvSpPr>
          <p:cNvPr id="3" name="Rectangle 3"/>
          <p:cNvSpPr>
            <a:spLocks noGrp="1"/>
          </p:cNvSpPr>
          <p:nvPr>
            <p:ph type="dt" sz="quarter" idx="1"/>
          </p:nvPr>
        </p:nvSpPr>
        <p:spPr>
          <a:xfrm>
            <a:off x="3884613" y="0"/>
            <a:ext cx="2971800" cy="457200"/>
          </a:xfrm>
          <a:prstGeom prst="rect">
            <a:avLst/>
          </a:prstGeom>
        </p:spPr>
        <p:txBody>
          <a:bodyPr vert="horz"/>
          <a:lstStyle/>
          <a:p>
            <a:fld id="{A7959C71-B73A-49FF-9308-B24F710812B5}" type="datetimeFigureOut">
              <a:rPr lang="en-US" smtClean="0"/>
              <a:pPr/>
              <a:t>1/13/2026</a:t>
            </a:fld>
            <a:endParaRPr lang="en-US" dirty="0"/>
          </a:p>
        </p:txBody>
      </p:sp>
      <p:sp>
        <p:nvSpPr>
          <p:cNvPr id="4" name="Rectangle 4"/>
          <p:cNvSpPr>
            <a:spLocks noGrp="1"/>
          </p:cNvSpPr>
          <p:nvPr>
            <p:ph type="ftr" sz="quarter" idx="2"/>
          </p:nvPr>
        </p:nvSpPr>
        <p:spPr>
          <a:xfrm>
            <a:off x="0" y="8685213"/>
            <a:ext cx="2971800" cy="457200"/>
          </a:xfrm>
          <a:prstGeom prst="rect">
            <a:avLst/>
          </a:prstGeom>
        </p:spPr>
        <p:txBody>
          <a:bodyPr vert="horz"/>
          <a:lstStyle/>
          <a:p>
            <a:endParaRPr lang="en-US" dirty="0"/>
          </a:p>
        </p:txBody>
      </p:sp>
      <p:sp>
        <p:nvSpPr>
          <p:cNvPr id="5" name="Rectangle 5"/>
          <p:cNvSpPr>
            <a:spLocks noGrp="1"/>
          </p:cNvSpPr>
          <p:nvPr>
            <p:ph type="sldNum" sz="quarter" idx="3"/>
          </p:nvPr>
        </p:nvSpPr>
        <p:spPr>
          <a:xfrm>
            <a:off x="3884613" y="8685213"/>
            <a:ext cx="2971800" cy="457200"/>
          </a:xfrm>
          <a:prstGeom prst="rect">
            <a:avLst/>
          </a:prstGeom>
        </p:spPr>
        <p:txBody>
          <a:bodyPr vert="horz"/>
          <a:lstStyle/>
          <a:p>
            <a:fld id="{D6790D8E-0C56-4F61-9B17-7A387442778A}" type="slidenum">
              <a:rPr lang="en-US" smtClean="0"/>
              <a:pPr/>
              <a:t>‹Nr.›</a:t>
            </a:fld>
            <a:endParaRPr lang="en-US" dirty="0"/>
          </a:p>
        </p:txBody>
      </p:sp>
    </p:spTree>
    <p:extLst>
      <p:ext uri="{BB962C8B-B14F-4D97-AF65-F5344CB8AC3E}">
        <p14:creationId xmlns:p14="http://schemas.microsoft.com/office/powerpoint/2010/main" val="120882937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ctangle 2"/>
          <p:cNvSpPr>
            <a:spLocks noGrp="1"/>
          </p:cNvSpPr>
          <p:nvPr>
            <p:ph type="hdr" sz="quarter"/>
          </p:nvPr>
        </p:nvSpPr>
        <p:spPr>
          <a:xfrm>
            <a:off x="0" y="0"/>
            <a:ext cx="2971800" cy="457200"/>
          </a:xfrm>
          <a:prstGeom prst="rect">
            <a:avLst/>
          </a:prstGeom>
        </p:spPr>
        <p:txBody>
          <a:bodyPr vert="horz"/>
          <a:lstStyle/>
          <a:p>
            <a:endParaRPr lang="en-US" dirty="0"/>
          </a:p>
        </p:txBody>
      </p:sp>
      <p:sp>
        <p:nvSpPr>
          <p:cNvPr id="3" name="Rectangle 3"/>
          <p:cNvSpPr>
            <a:spLocks noGrp="1"/>
          </p:cNvSpPr>
          <p:nvPr>
            <p:ph type="dt" idx="1"/>
          </p:nvPr>
        </p:nvSpPr>
        <p:spPr>
          <a:xfrm>
            <a:off x="3884613" y="0"/>
            <a:ext cx="2971800" cy="457200"/>
          </a:xfrm>
          <a:prstGeom prst="rect">
            <a:avLst/>
          </a:prstGeom>
        </p:spPr>
        <p:txBody>
          <a:bodyPr vert="horz"/>
          <a:lstStyle/>
          <a:p>
            <a:fld id="{5468FC2B-D455-4AC4-9C5E-9317124768F4}" type="datetimeFigureOut">
              <a:rPr lang="en-US" smtClean="0"/>
              <a:pPr/>
              <a:t>1/13/2026</a:t>
            </a:fld>
            <a:endParaRPr lang="en-US" dirty="0"/>
          </a:p>
        </p:txBody>
      </p:sp>
      <p:sp>
        <p:nvSpPr>
          <p:cNvPr id="4" name="Rectangle 4"/>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anchor="ctr"/>
          <a:lstStyle/>
          <a:p>
            <a:endParaRPr lang="en-US" dirty="0"/>
          </a:p>
        </p:txBody>
      </p:sp>
      <p:sp>
        <p:nvSpPr>
          <p:cNvPr id="5" name="Rectangle 5"/>
          <p:cNvSpPr>
            <a:spLocks noGrp="1"/>
          </p:cNvSpPr>
          <p:nvPr>
            <p:ph type="body" sz="quarter" idx="3"/>
          </p:nvPr>
        </p:nvSpPr>
        <p:spPr>
          <a:xfrm>
            <a:off x="685800" y="4343400"/>
            <a:ext cx="5486400" cy="4114800"/>
          </a:xfrm>
          <a:prstGeom prst="rect">
            <a:avLst/>
          </a:prstGeom>
        </p:spPr>
        <p:txBody>
          <a:bodyPr vert="horz">
            <a:normAutofit/>
          </a:bodyPr>
          <a:lstStyle/>
          <a:p>
            <a:pPr lvl="0"/>
            <a:r>
              <a:rPr lang="en-US" noProof="1"/>
              <a:t>Click to edit Master text styles</a:t>
            </a:r>
            <a:endParaRPr lang="en-US"/>
          </a:p>
          <a:p>
            <a:pPr lvl="1"/>
            <a:r>
              <a:rPr lang="en-US" noProof="1"/>
              <a:t>Second level</a:t>
            </a:r>
          </a:p>
          <a:p>
            <a:pPr lvl="2"/>
            <a:r>
              <a:rPr lang="en-US" noProof="1"/>
              <a:t>Third level</a:t>
            </a:r>
          </a:p>
          <a:p>
            <a:pPr lvl="3"/>
            <a:r>
              <a:rPr lang="en-US" noProof="1"/>
              <a:t>Fourth level</a:t>
            </a:r>
          </a:p>
          <a:p>
            <a:pPr lvl="4"/>
            <a:r>
              <a:rPr lang="en-US" noProof="1"/>
              <a:t>Fifth level</a:t>
            </a:r>
            <a:endParaRPr lang="en-US"/>
          </a:p>
        </p:txBody>
      </p:sp>
      <p:sp>
        <p:nvSpPr>
          <p:cNvPr id="6" name="Rectangle 6"/>
          <p:cNvSpPr>
            <a:spLocks noGrp="1"/>
          </p:cNvSpPr>
          <p:nvPr>
            <p:ph type="ftr" sz="quarter" idx="4"/>
          </p:nvPr>
        </p:nvSpPr>
        <p:spPr>
          <a:xfrm>
            <a:off x="0" y="8685213"/>
            <a:ext cx="2971800" cy="457200"/>
          </a:xfrm>
          <a:prstGeom prst="rect">
            <a:avLst/>
          </a:prstGeom>
        </p:spPr>
        <p:txBody>
          <a:bodyPr vert="horz"/>
          <a:lstStyle/>
          <a:p>
            <a:endParaRPr lang="en-US" dirty="0"/>
          </a:p>
        </p:txBody>
      </p:sp>
      <p:sp>
        <p:nvSpPr>
          <p:cNvPr id="7" name="Rectangle 7"/>
          <p:cNvSpPr>
            <a:spLocks noGrp="1"/>
          </p:cNvSpPr>
          <p:nvPr>
            <p:ph type="sldNum" sz="quarter" idx="5"/>
          </p:nvPr>
        </p:nvSpPr>
        <p:spPr>
          <a:xfrm>
            <a:off x="3884613" y="8685213"/>
            <a:ext cx="2971800" cy="457200"/>
          </a:xfrm>
          <a:prstGeom prst="rect">
            <a:avLst/>
          </a:prstGeom>
        </p:spPr>
        <p:txBody>
          <a:bodyPr vert="horz"/>
          <a:lstStyle/>
          <a:p>
            <a:fld id="{1399807D-D128-4837-BF84-5EA633F317AE}" type="slidenum">
              <a:rPr lang="en-US" smtClean="0"/>
              <a:pPr/>
              <a:t>‹Nr.›</a:t>
            </a:fld>
            <a:endParaRPr lang="en-US" dirty="0"/>
          </a:p>
        </p:txBody>
      </p:sp>
    </p:spTree>
    <p:extLst>
      <p:ext uri="{BB962C8B-B14F-4D97-AF65-F5344CB8AC3E}">
        <p14:creationId xmlns:p14="http://schemas.microsoft.com/office/powerpoint/2010/main" val="1077070421"/>
      </p:ext>
    </p:extLst>
  </p:cSld>
  <p:clrMap bg1="lt1" tx1="dk1" bg2="lt2" tx2="dk2" accent1="accent1" accent2="accent2" accent3="accent3" accent4="accent4" accent5="accent5" accent6="accent6" hlink="hlink" folHlink="folHlink"/>
  <p:notesStyle>
    <a:lvl1pPr marL="0" algn="l" rtl="0">
      <a:defRPr sz="1200" kern="1200">
        <a:solidFill>
          <a:schemeClr val="tx1"/>
        </a:solidFill>
        <a:latin typeface="+mn-lt"/>
        <a:ea typeface="+mn-ea"/>
        <a:cs typeface="+mn-cs"/>
      </a:defRPr>
    </a:lvl1pPr>
    <a:lvl2pPr marL="457200" algn="l" rtl="0">
      <a:defRPr sz="1200" kern="1200">
        <a:solidFill>
          <a:schemeClr val="tx1"/>
        </a:solidFill>
        <a:latin typeface="+mn-lt"/>
        <a:ea typeface="+mn-ea"/>
        <a:cs typeface="+mn-cs"/>
      </a:defRPr>
    </a:lvl2pPr>
    <a:lvl3pPr marL="914400" algn="l" rtl="0">
      <a:defRPr sz="1200" kern="1200">
        <a:solidFill>
          <a:schemeClr val="tx1"/>
        </a:solidFill>
        <a:latin typeface="+mn-lt"/>
        <a:ea typeface="+mn-ea"/>
        <a:cs typeface="+mn-cs"/>
      </a:defRPr>
    </a:lvl3pPr>
    <a:lvl4pPr marL="1371600" algn="l" rtl="0">
      <a:defRPr sz="1200" kern="1200">
        <a:solidFill>
          <a:schemeClr val="tx1"/>
        </a:solidFill>
        <a:latin typeface="+mn-lt"/>
        <a:ea typeface="+mn-ea"/>
        <a:cs typeface="+mn-cs"/>
      </a:defRPr>
    </a:lvl4pPr>
    <a:lvl5pPr marL="1828800" algn="l" rtl="0">
      <a:defRPr sz="1200" kern="1200">
        <a:solidFill>
          <a:schemeClr val="tx1"/>
        </a:solidFill>
        <a:latin typeface="+mn-lt"/>
        <a:ea typeface="+mn-ea"/>
        <a:cs typeface="+mn-cs"/>
      </a:defRPr>
    </a:lvl5pPr>
    <a:lvl6pPr marL="2286000" algn="l" rtl="0">
      <a:defRPr sz="1200" kern="1200">
        <a:solidFill>
          <a:schemeClr val="tx1"/>
        </a:solidFill>
        <a:latin typeface="+mn-lt"/>
        <a:ea typeface="+mn-ea"/>
        <a:cs typeface="+mn-cs"/>
      </a:defRPr>
    </a:lvl6pPr>
    <a:lvl7pPr marL="2743200" algn="l" rtl="0">
      <a:defRPr sz="1200" kern="1200">
        <a:solidFill>
          <a:schemeClr val="tx1"/>
        </a:solidFill>
        <a:latin typeface="+mn-lt"/>
        <a:ea typeface="+mn-ea"/>
        <a:cs typeface="+mn-cs"/>
      </a:defRPr>
    </a:lvl7pPr>
    <a:lvl8pPr marL="3200400" algn="l" rtl="0">
      <a:defRPr sz="1200" kern="1200">
        <a:solidFill>
          <a:schemeClr val="tx1"/>
        </a:solidFill>
        <a:latin typeface="+mn-lt"/>
        <a:ea typeface="+mn-ea"/>
        <a:cs typeface="+mn-cs"/>
      </a:defRPr>
    </a:lvl8pPr>
    <a:lvl9pPr marL="3657600" algn="l" rtl="0">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295416337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11</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278585825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25</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179163550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26</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24711332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27</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30397051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28</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364400613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29</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191139537"/>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30</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361808572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31</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3719544735"/>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33</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355271633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2</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90746679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3</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103336533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4</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22079678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5</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4802024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7</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33848089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8</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34644607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9</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16582057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noRot="1" noChangeAspect="1"/>
          </p:cNvSpPr>
          <p:nvPr>
            <p:ph type="sldImg"/>
          </p:nvPr>
        </p:nvSpPr>
        <p:spPr/>
        <p:txBody>
          <a:bodyPr/>
          <a:lstStyle/>
          <a:p>
            <a:endParaRPr lang="en-US" dirty="0"/>
          </a:p>
        </p:txBody>
      </p:sp>
      <p:sp>
        <p:nvSpPr>
          <p:cNvPr id="3" name="Rectangle 3"/>
          <p:cNvSpPr>
            <a:spLocks noGrp="1"/>
          </p:cNvSpPr>
          <p:nvPr>
            <p:ph type="body" idx="1"/>
          </p:nvPr>
        </p:nvSpPr>
        <p:spPr/>
        <p:txBody>
          <a:bodyPr/>
          <a:lstStyle/>
          <a:p>
            <a:endParaRPr lang="de-DE" noProof="0" dirty="0"/>
          </a:p>
        </p:txBody>
      </p:sp>
      <p:sp>
        <p:nvSpPr>
          <p:cNvPr id="4" name="Rectangle 4"/>
          <p:cNvSpPr>
            <a:spLocks noGrp="1"/>
          </p:cNvSpPr>
          <p:nvPr>
            <p:ph type="dt" idx="10"/>
          </p:nvPr>
        </p:nvSpPr>
        <p:spPr/>
        <p:txBody>
          <a:bodyPr/>
          <a:lstStyle/>
          <a:p>
            <a:fld id="{5468FC2B-D455-4AC4-9C5E-9317124768F4}" type="datetimeFigureOut">
              <a:rPr lang="en-US" smtClean="0"/>
              <a:pPr/>
              <a:t>1/13/2026</a:t>
            </a:fld>
            <a:endParaRPr lang="en-US" dirty="0"/>
          </a:p>
        </p:txBody>
      </p:sp>
      <p:sp>
        <p:nvSpPr>
          <p:cNvPr id="5" name="Rectangle 5"/>
          <p:cNvSpPr>
            <a:spLocks noGrp="1"/>
          </p:cNvSpPr>
          <p:nvPr>
            <p:ph type="ftr" sz="quarter" idx="11"/>
          </p:nvPr>
        </p:nvSpPr>
        <p:spPr/>
        <p:txBody>
          <a:bodyPr/>
          <a:lstStyle/>
          <a:p>
            <a:endParaRPr lang="en-US" dirty="0"/>
          </a:p>
        </p:txBody>
      </p:sp>
      <p:sp>
        <p:nvSpPr>
          <p:cNvPr id="6" name="Rectangle 6"/>
          <p:cNvSpPr>
            <a:spLocks noGrp="1"/>
          </p:cNvSpPr>
          <p:nvPr>
            <p:ph type="sldNum" sz="quarter" idx="12"/>
          </p:nvPr>
        </p:nvSpPr>
        <p:spPr/>
        <p:txBody>
          <a:bodyPr/>
          <a:lstStyle/>
          <a:p>
            <a:fld id="{1399807D-D128-4837-BF84-5EA633F317AE}" type="slidenum">
              <a:rPr lang="en-US" smtClean="0"/>
              <a:pPr/>
              <a:t>10</a:t>
            </a:fld>
            <a:endParaRPr lang="en-US" dirty="0"/>
          </a:p>
        </p:txBody>
      </p:sp>
      <p:sp>
        <p:nvSpPr>
          <p:cNvPr id="7" name="Rectangle 7"/>
          <p:cNvSpPr>
            <a:spLocks noGrp="1"/>
          </p:cNvSpPr>
          <p:nvPr>
            <p:ph type="hdr" sz="quarter" idx="13"/>
          </p:nvPr>
        </p:nvSpPr>
        <p:spPr/>
        <p:txBody>
          <a:bodyPr/>
          <a:lstStyle/>
          <a:p>
            <a:endParaRPr lang="en-US" dirty="0"/>
          </a:p>
        </p:txBody>
      </p:sp>
    </p:spTree>
    <p:extLst>
      <p:ext uri="{BB962C8B-B14F-4D97-AF65-F5344CB8AC3E}">
        <p14:creationId xmlns:p14="http://schemas.microsoft.com/office/powerpoint/2010/main" val="24660729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e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bg>
      <p:bgRef idx="1001">
        <a:schemeClr val="bg2"/>
      </p:bgRef>
    </p:bg>
    <p:spTree>
      <p:nvGrpSpPr>
        <p:cNvPr id="1" name=""/>
        <p:cNvGrpSpPr/>
        <p:nvPr/>
      </p:nvGrpSpPr>
      <p:grpSpPr>
        <a:xfrm>
          <a:off x="0" y="0"/>
          <a:ext cx="0" cy="0"/>
          <a:chOff x="0" y="0"/>
          <a:chExt cx="0" cy="0"/>
        </a:xfrm>
      </p:grpSpPr>
      <p:sp>
        <p:nvSpPr>
          <p:cNvPr id="2" name="Textfeld 1"/>
          <p:cNvSpPr txBox="1"/>
          <p:nvPr userDrawn="1"/>
        </p:nvSpPr>
        <p:spPr>
          <a:xfrm>
            <a:off x="-13662" y="2037988"/>
            <a:ext cx="9156837" cy="4896544"/>
          </a:xfrm>
          <a:prstGeom prst="rect">
            <a:avLst/>
          </a:prstGeom>
          <a:solidFill>
            <a:schemeClr val="tx1">
              <a:lumMod val="85000"/>
            </a:schemeClr>
          </a:solidFill>
        </p:spPr>
        <p:txBody>
          <a:bodyPr wrap="square" rtlCol="0">
            <a:spAutoFit/>
          </a:bodyPr>
          <a:lstStyle/>
          <a:p>
            <a:endParaRPr lang="de-DE" dirty="0"/>
          </a:p>
        </p:txBody>
      </p:sp>
      <p:pic>
        <p:nvPicPr>
          <p:cNvPr id="1026"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880057" y="260648"/>
            <a:ext cx="2953760" cy="155872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28" name="Date Placeholder 27"/>
          <p:cNvSpPr>
            <a:spLocks noGrp="1"/>
          </p:cNvSpPr>
          <p:nvPr>
            <p:ph type="dt" sz="half" idx="10"/>
          </p:nvPr>
        </p:nvSpPr>
        <p:spPr>
          <a:xfrm>
            <a:off x="7676282" y="6327057"/>
            <a:ext cx="1466894" cy="530943"/>
          </a:xfrm>
          <a:noFill/>
        </p:spPr>
        <p:txBody>
          <a:bodyPr>
            <a:noAutofit/>
          </a:bodyPr>
          <a:lstStyle>
            <a:lvl1pPr algn="ctr">
              <a:defRPr sz="1800">
                <a:solidFill>
                  <a:schemeClr val="bg1">
                    <a:lumMod val="75000"/>
                  </a:schemeClr>
                </a:solidFill>
              </a:defRPr>
            </a:lvl1pPr>
          </a:lstStyle>
          <a:p>
            <a:fld id="{08099166-06D3-4819-86C0-D6229BC96C44}" type="datetime1">
              <a:rPr lang="de-DE" smtClean="0"/>
              <a:t>13.01.2026</a:t>
            </a:fld>
            <a:endParaRPr lang="en-US" dirty="0"/>
          </a:p>
        </p:txBody>
      </p:sp>
      <p:sp>
        <p:nvSpPr>
          <p:cNvPr id="12" name="Rectangle 10"/>
          <p:cNvSpPr/>
          <p:nvPr userDrawn="1"/>
        </p:nvSpPr>
        <p:spPr>
          <a:xfrm>
            <a:off x="-825" y="1815143"/>
            <a:ext cx="9144000" cy="16603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2000" dirty="0"/>
          </a:p>
        </p:txBody>
      </p:sp>
      <p:sp>
        <p:nvSpPr>
          <p:cNvPr id="13" name="Rectangle 10"/>
          <p:cNvSpPr/>
          <p:nvPr userDrawn="1"/>
        </p:nvSpPr>
        <p:spPr>
          <a:xfrm>
            <a:off x="-13662" y="2015129"/>
            <a:ext cx="9156837" cy="45719"/>
          </a:xfrm>
          <a:prstGeom prst="rect">
            <a:avLst/>
          </a:prstGeom>
          <a:solidFill>
            <a:schemeClr val="accent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2000" dirty="0"/>
          </a:p>
        </p:txBody>
      </p:sp>
      <p:sp>
        <p:nvSpPr>
          <p:cNvPr id="14" name="Textfeld 13"/>
          <p:cNvSpPr txBox="1"/>
          <p:nvPr userDrawn="1"/>
        </p:nvSpPr>
        <p:spPr>
          <a:xfrm rot="16200000">
            <a:off x="6878537" y="2976908"/>
            <a:ext cx="504056" cy="4025220"/>
          </a:xfrm>
          <a:prstGeom prst="rect">
            <a:avLst/>
          </a:prstGeom>
          <a:solidFill>
            <a:schemeClr val="bg1">
              <a:lumMod val="20000"/>
              <a:lumOff val="80000"/>
            </a:schemeClr>
          </a:solidFill>
        </p:spPr>
        <p:txBody>
          <a:bodyPr wrap="square" rtlCol="0">
            <a:spAutoFit/>
          </a:bodyPr>
          <a:lstStyle/>
          <a:p>
            <a:endParaRPr lang="de-DE" dirty="0"/>
          </a:p>
        </p:txBody>
      </p:sp>
      <p:pic>
        <p:nvPicPr>
          <p:cNvPr id="3"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6136571" y="2063503"/>
            <a:ext cx="1232074" cy="487368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1027" name="Picture 3"/>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208637" y="2085026"/>
            <a:ext cx="1264397" cy="3156520"/>
          </a:xfrm>
          <a:prstGeom prst="rect">
            <a:avLst/>
          </a:prstGeom>
          <a:solidFill>
            <a:schemeClr val="bg1">
              <a:lumMod val="20000"/>
              <a:lumOff val="80000"/>
            </a:schemeClr>
          </a:solidFill>
          <a:ln>
            <a:noFill/>
          </a:ln>
          <a:effectLst/>
        </p:spPr>
      </p:pic>
      <p:pic>
        <p:nvPicPr>
          <p:cNvPr id="1028" name="Picture 4"/>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8028384" y="2063503"/>
            <a:ext cx="1114791" cy="31702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Title 7"/>
          <p:cNvSpPr>
            <a:spLocks noGrp="1"/>
          </p:cNvSpPr>
          <p:nvPr>
            <p:ph type="ctrTitle"/>
          </p:nvPr>
        </p:nvSpPr>
        <p:spPr>
          <a:xfrm>
            <a:off x="1486590" y="2628592"/>
            <a:ext cx="6169169" cy="1880538"/>
          </a:xfrm>
        </p:spPr>
        <p:txBody>
          <a:bodyPr anchor="b">
            <a:normAutofit/>
          </a:bodyPr>
          <a:lstStyle>
            <a:lvl1pPr algn="ctr">
              <a:defRPr sz="3600" b="1" cap="all" baseline="0">
                <a:solidFill>
                  <a:schemeClr val="bg1">
                    <a:lumMod val="50000"/>
                  </a:schemeClr>
                </a:solidFill>
                <a:effectLst/>
                <a:latin typeface="+mj-lt"/>
              </a:defRPr>
            </a:lvl1pPr>
          </a:lstStyle>
          <a:p>
            <a:r>
              <a:rPr lang="de-DE"/>
              <a:t>Titelmasterformat durch Klicken bearbeiten</a:t>
            </a:r>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1_Titelfolie">
    <p:bg>
      <p:bgRef idx="1001">
        <a:schemeClr val="bg2"/>
      </p:bgRef>
    </p:bg>
    <p:spTree>
      <p:nvGrpSpPr>
        <p:cNvPr id="1" name=""/>
        <p:cNvGrpSpPr/>
        <p:nvPr/>
      </p:nvGrpSpPr>
      <p:grpSpPr>
        <a:xfrm>
          <a:off x="0" y="0"/>
          <a:ext cx="0" cy="0"/>
          <a:chOff x="0" y="0"/>
          <a:chExt cx="0" cy="0"/>
        </a:xfrm>
      </p:grpSpPr>
      <p:sp>
        <p:nvSpPr>
          <p:cNvPr id="2" name="Textfeld 1"/>
          <p:cNvSpPr txBox="1"/>
          <p:nvPr userDrawn="1"/>
        </p:nvSpPr>
        <p:spPr>
          <a:xfrm>
            <a:off x="0" y="2037988"/>
            <a:ext cx="9169097" cy="4896544"/>
          </a:xfrm>
          <a:prstGeom prst="rect">
            <a:avLst/>
          </a:prstGeom>
          <a:solidFill>
            <a:schemeClr val="tx1">
              <a:lumMod val="85000"/>
            </a:schemeClr>
          </a:solidFill>
        </p:spPr>
        <p:txBody>
          <a:bodyPr wrap="square" rtlCol="0">
            <a:spAutoFit/>
          </a:bodyPr>
          <a:lstStyle/>
          <a:p>
            <a:endParaRPr lang="de-DE" dirty="0"/>
          </a:p>
        </p:txBody>
      </p:sp>
      <p:sp>
        <p:nvSpPr>
          <p:cNvPr id="12" name="Rectangle 10"/>
          <p:cNvSpPr/>
          <p:nvPr userDrawn="1"/>
        </p:nvSpPr>
        <p:spPr>
          <a:xfrm>
            <a:off x="-825" y="1815143"/>
            <a:ext cx="9144000" cy="16603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2000" dirty="0"/>
          </a:p>
        </p:txBody>
      </p:sp>
      <p:sp>
        <p:nvSpPr>
          <p:cNvPr id="13" name="Rectangle 10"/>
          <p:cNvSpPr/>
          <p:nvPr userDrawn="1"/>
        </p:nvSpPr>
        <p:spPr>
          <a:xfrm>
            <a:off x="-13662" y="2015129"/>
            <a:ext cx="9156837" cy="45719"/>
          </a:xfrm>
          <a:prstGeom prst="rect">
            <a:avLst/>
          </a:prstGeom>
          <a:solidFill>
            <a:schemeClr val="accent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2000" dirty="0"/>
          </a:p>
        </p:txBody>
      </p:sp>
      <p:sp>
        <p:nvSpPr>
          <p:cNvPr id="8" name="Title 7"/>
          <p:cNvSpPr>
            <a:spLocks noGrp="1"/>
          </p:cNvSpPr>
          <p:nvPr>
            <p:ph type="ctrTitle" hasCustomPrompt="1"/>
          </p:nvPr>
        </p:nvSpPr>
        <p:spPr>
          <a:xfrm>
            <a:off x="1480171" y="2780928"/>
            <a:ext cx="6169169" cy="1880538"/>
          </a:xfrm>
        </p:spPr>
        <p:txBody>
          <a:bodyPr anchor="b">
            <a:normAutofit/>
          </a:bodyPr>
          <a:lstStyle>
            <a:lvl1pPr algn="ctr">
              <a:defRPr sz="3600" b="1" cap="all" baseline="0">
                <a:solidFill>
                  <a:schemeClr val="tx2">
                    <a:lumMod val="75000"/>
                  </a:schemeClr>
                </a:solidFill>
                <a:effectLst/>
                <a:latin typeface="+mj-lt"/>
              </a:defRPr>
            </a:lvl1pPr>
          </a:lstStyle>
          <a:p>
            <a:r>
              <a:rPr lang="de-DE" dirty="0"/>
              <a:t>Vielen Dank für Ihre Aufmerksamkeit</a:t>
            </a:r>
            <a:endParaRPr lang="en-US" dirty="0"/>
          </a:p>
        </p:txBody>
      </p:sp>
    </p:spTree>
    <p:extLst>
      <p:ext uri="{BB962C8B-B14F-4D97-AF65-F5344CB8AC3E}">
        <p14:creationId xmlns:p14="http://schemas.microsoft.com/office/powerpoint/2010/main" val="181307159"/>
      </p:ext>
    </p:extLst>
  </p:cSld>
  <p:clrMapOvr>
    <a:overrideClrMapping bg1="dk1" tx1="lt1" bg2="dk2" tx2="lt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2_Titelfolie">
    <p:bg>
      <p:bgRef idx="1001">
        <a:schemeClr val="bg2"/>
      </p:bgRef>
    </p:bg>
    <p:spTree>
      <p:nvGrpSpPr>
        <p:cNvPr id="1" name=""/>
        <p:cNvGrpSpPr/>
        <p:nvPr/>
      </p:nvGrpSpPr>
      <p:grpSpPr>
        <a:xfrm>
          <a:off x="0" y="0"/>
          <a:ext cx="0" cy="0"/>
          <a:chOff x="0" y="0"/>
          <a:chExt cx="0" cy="0"/>
        </a:xfrm>
      </p:grpSpPr>
      <p:sp>
        <p:nvSpPr>
          <p:cNvPr id="2" name="Textfeld 1"/>
          <p:cNvSpPr txBox="1"/>
          <p:nvPr userDrawn="1"/>
        </p:nvSpPr>
        <p:spPr>
          <a:xfrm>
            <a:off x="-25922" y="2037988"/>
            <a:ext cx="9169922" cy="4896544"/>
          </a:xfrm>
          <a:prstGeom prst="rect">
            <a:avLst/>
          </a:prstGeom>
          <a:solidFill>
            <a:schemeClr val="tx1">
              <a:lumMod val="85000"/>
            </a:schemeClr>
          </a:solidFill>
        </p:spPr>
        <p:txBody>
          <a:bodyPr wrap="square" rtlCol="0">
            <a:spAutoFit/>
          </a:bodyPr>
          <a:lstStyle/>
          <a:p>
            <a:endParaRPr lang="de-DE" dirty="0"/>
          </a:p>
        </p:txBody>
      </p:sp>
      <p:sp>
        <p:nvSpPr>
          <p:cNvPr id="12" name="Rectangle 10"/>
          <p:cNvSpPr/>
          <p:nvPr userDrawn="1"/>
        </p:nvSpPr>
        <p:spPr>
          <a:xfrm>
            <a:off x="-825" y="1815143"/>
            <a:ext cx="9144000" cy="16603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2000" dirty="0"/>
          </a:p>
        </p:txBody>
      </p:sp>
      <p:sp>
        <p:nvSpPr>
          <p:cNvPr id="13" name="Rectangle 10"/>
          <p:cNvSpPr/>
          <p:nvPr userDrawn="1"/>
        </p:nvSpPr>
        <p:spPr>
          <a:xfrm>
            <a:off x="-13662" y="2015129"/>
            <a:ext cx="9156837" cy="45719"/>
          </a:xfrm>
          <a:prstGeom prst="rect">
            <a:avLst/>
          </a:prstGeom>
          <a:solidFill>
            <a:schemeClr val="accent2"/>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sz="2000" dirty="0"/>
          </a:p>
        </p:txBody>
      </p:sp>
      <p:sp>
        <p:nvSpPr>
          <p:cNvPr id="8" name="Title 7"/>
          <p:cNvSpPr>
            <a:spLocks noGrp="1"/>
          </p:cNvSpPr>
          <p:nvPr>
            <p:ph type="ctrTitle" hasCustomPrompt="1"/>
          </p:nvPr>
        </p:nvSpPr>
        <p:spPr>
          <a:xfrm>
            <a:off x="2195736" y="3545991"/>
            <a:ext cx="5976664" cy="1880538"/>
          </a:xfrm>
        </p:spPr>
        <p:txBody>
          <a:bodyPr anchor="b">
            <a:normAutofit/>
          </a:bodyPr>
          <a:lstStyle>
            <a:lvl1pPr algn="l">
              <a:defRPr sz="2400" b="1" cap="none" baseline="0">
                <a:solidFill>
                  <a:schemeClr val="tx2">
                    <a:lumMod val="75000"/>
                  </a:schemeClr>
                </a:solidFill>
                <a:effectLst/>
                <a:latin typeface="+mn-lt"/>
              </a:defRPr>
            </a:lvl1pPr>
          </a:lstStyle>
          <a:p>
            <a:r>
              <a:rPr lang="en-US" dirty="0" err="1"/>
              <a:t>Psychotherapeutenkammer</a:t>
            </a:r>
            <a:r>
              <a:rPr lang="en-US" dirty="0"/>
              <a:t> Berlin</a:t>
            </a:r>
            <a:br>
              <a:rPr lang="en-US" dirty="0"/>
            </a:br>
            <a:r>
              <a:rPr lang="en-US" dirty="0" err="1"/>
              <a:t>Kurfürstendamm</a:t>
            </a:r>
            <a:r>
              <a:rPr lang="en-US" dirty="0"/>
              <a:t> 184</a:t>
            </a:r>
            <a:br>
              <a:rPr lang="en-US" dirty="0"/>
            </a:br>
            <a:r>
              <a:rPr lang="en-US" dirty="0"/>
              <a:t>10707 Berlin</a:t>
            </a:r>
            <a:br>
              <a:rPr lang="en-US" dirty="0"/>
            </a:br>
            <a:r>
              <a:rPr lang="en-US" dirty="0"/>
              <a:t>Tel. 030 887140-0</a:t>
            </a:r>
            <a:br>
              <a:rPr lang="en-US" dirty="0"/>
            </a:br>
            <a:r>
              <a:rPr lang="en-US" dirty="0"/>
              <a:t>Fax. 030 887140-40</a:t>
            </a:r>
            <a:br>
              <a:rPr lang="en-US" dirty="0"/>
            </a:br>
            <a:r>
              <a:rPr lang="en-US" dirty="0"/>
              <a:t>info@psychotherapeutenkammer-berlin.de</a:t>
            </a:r>
            <a:br>
              <a:rPr lang="en-US" dirty="0"/>
            </a:br>
            <a:endParaRPr lang="en-US" dirty="0"/>
          </a:p>
        </p:txBody>
      </p:sp>
    </p:spTree>
    <p:extLst>
      <p:ext uri="{BB962C8B-B14F-4D97-AF65-F5344CB8AC3E}">
        <p14:creationId xmlns:p14="http://schemas.microsoft.com/office/powerpoint/2010/main" val="2278942295"/>
      </p:ext>
    </p:extLst>
  </p:cSld>
  <p:clrMapOvr>
    <a:overrideClrMapping bg1="dk1" tx1="lt1" bg2="dk2" tx2="lt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a:t>Titelmasterformat durch Klicken bearbeiten</a:t>
            </a:r>
          </a:p>
        </p:txBody>
      </p:sp>
      <p:sp>
        <p:nvSpPr>
          <p:cNvPr id="3" name="Datumsplatzhalter 2"/>
          <p:cNvSpPr>
            <a:spLocks noGrp="1"/>
          </p:cNvSpPr>
          <p:nvPr>
            <p:ph type="dt" sz="half" idx="10"/>
          </p:nvPr>
        </p:nvSpPr>
        <p:spPr/>
        <p:txBody>
          <a:bodyPr/>
          <a:lstStyle/>
          <a:p>
            <a:fld id="{1AC82A84-7E97-405B-9461-2ED559FFC349}" type="datetime1">
              <a:rPr lang="de-DE" smtClean="0"/>
              <a:t>13.01.2026</a:t>
            </a:fld>
            <a:endParaRPr lang="en-US" sz="1400" dirty="0">
              <a:solidFill>
                <a:schemeClr val="tx2"/>
              </a:solidFill>
            </a:endParaRPr>
          </a:p>
        </p:txBody>
      </p:sp>
      <p:sp>
        <p:nvSpPr>
          <p:cNvPr id="4" name="Fußzeilenplatzhalter 3"/>
          <p:cNvSpPr>
            <a:spLocks noGrp="1"/>
          </p:cNvSpPr>
          <p:nvPr>
            <p:ph type="ftr" sz="quarter" idx="11"/>
          </p:nvPr>
        </p:nvSpPr>
        <p:spPr/>
        <p:txBody>
          <a:bodyPr/>
          <a:lstStyle/>
          <a:p>
            <a:pPr algn="r"/>
            <a:endParaRPr lang="en-US" sz="1400" dirty="0">
              <a:solidFill>
                <a:schemeClr val="tx2"/>
              </a:solidFill>
            </a:endParaRPr>
          </a:p>
        </p:txBody>
      </p:sp>
      <p:sp>
        <p:nvSpPr>
          <p:cNvPr id="5" name="Foliennummernplatzhalter 4"/>
          <p:cNvSpPr>
            <a:spLocks noGrp="1"/>
          </p:cNvSpPr>
          <p:nvPr>
            <p:ph type="sldNum" sz="quarter" idx="12"/>
          </p:nvPr>
        </p:nvSpPr>
        <p:spPr/>
        <p:txBody>
          <a:bodyPr/>
          <a:lstStyle/>
          <a:p>
            <a:pPr algn="ctr"/>
            <a:fld id="{8F82E0A0-C266-4798-8C8F-B9F91E9DA37E}" type="slidenum">
              <a:rPr lang="en-US" sz="1400" b="1" smtClean="0">
                <a:solidFill>
                  <a:srgbClr val="FFFFFF"/>
                </a:solidFill>
              </a:rPr>
              <a:pPr algn="ctr"/>
              <a:t>‹Nr.›</a:t>
            </a:fld>
            <a:endParaRPr lang="en-US" sz="1400" b="1" dirty="0">
              <a:solidFill>
                <a:srgbClr val="FFFFFF"/>
              </a:solidFill>
            </a:endParaRPr>
          </a:p>
        </p:txBody>
      </p:sp>
    </p:spTree>
    <p:extLst>
      <p:ext uri="{BB962C8B-B14F-4D97-AF65-F5344CB8AC3E}">
        <p14:creationId xmlns:p14="http://schemas.microsoft.com/office/powerpoint/2010/main" val="12918007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Benutzerdefiniertes Layout">
    <p:spTree>
      <p:nvGrpSpPr>
        <p:cNvPr id="1" name=""/>
        <p:cNvGrpSpPr/>
        <p:nvPr/>
      </p:nvGrpSpPr>
      <p:grpSpPr>
        <a:xfrm>
          <a:off x="0" y="0"/>
          <a:ext cx="0" cy="0"/>
          <a:chOff x="0" y="0"/>
          <a:chExt cx="0" cy="0"/>
        </a:xfrm>
      </p:grpSpPr>
      <p:sp>
        <p:nvSpPr>
          <p:cNvPr id="2" name="Titel 1"/>
          <p:cNvSpPr>
            <a:spLocks noGrp="1"/>
          </p:cNvSpPr>
          <p:nvPr>
            <p:ph type="title"/>
          </p:nvPr>
        </p:nvSpPr>
        <p:spPr>
          <a:xfrm>
            <a:off x="609600" y="228600"/>
            <a:ext cx="8153400" cy="896144"/>
          </a:xfrm>
        </p:spPr>
        <p:txBody>
          <a:bodyPr>
            <a:noAutofit/>
          </a:bodyPr>
          <a:lstStyle>
            <a:lvl1pPr>
              <a:defRPr sz="3200" b="1">
                <a:solidFill>
                  <a:schemeClr val="tx1">
                    <a:lumMod val="50000"/>
                  </a:schemeClr>
                </a:solidFill>
                <a:effectLst/>
              </a:defRPr>
            </a:lvl1pPr>
          </a:lstStyle>
          <a:p>
            <a:r>
              <a:rPr lang="de-DE"/>
              <a:t>Titelmasterformat durch Klicken bearbeiten</a:t>
            </a:r>
          </a:p>
        </p:txBody>
      </p:sp>
      <p:sp>
        <p:nvSpPr>
          <p:cNvPr id="5" name="Foliennummernplatzhalter 4"/>
          <p:cNvSpPr>
            <a:spLocks noGrp="1"/>
          </p:cNvSpPr>
          <p:nvPr>
            <p:ph type="sldNum" sz="quarter" idx="12"/>
          </p:nvPr>
        </p:nvSpPr>
        <p:spPr>
          <a:xfrm>
            <a:off x="0" y="1268760"/>
            <a:ext cx="533400" cy="288032"/>
          </a:xfrm>
        </p:spPr>
        <p:txBody>
          <a:bodyPr/>
          <a:lstStyle/>
          <a:p>
            <a:pPr algn="ctr"/>
            <a:fld id="{8F82E0A0-C266-4798-8C8F-B9F91E9DA37E}" type="slidenum">
              <a:rPr lang="en-US" sz="1400" b="1" smtClean="0">
                <a:solidFill>
                  <a:srgbClr val="FFFFFF"/>
                </a:solidFill>
              </a:rPr>
              <a:pPr algn="ctr"/>
              <a:t>‹Nr.›</a:t>
            </a:fld>
            <a:endParaRPr lang="en-US" sz="1400" b="1" dirty="0">
              <a:solidFill>
                <a:srgbClr val="FFFFFF"/>
              </a:solidFill>
            </a:endParaRPr>
          </a:p>
        </p:txBody>
      </p:sp>
      <p:sp>
        <p:nvSpPr>
          <p:cNvPr id="9" name="Rectangle 4"/>
          <p:cNvSpPr>
            <a:spLocks noGrp="1"/>
          </p:cNvSpPr>
          <p:nvPr>
            <p:ph type="dt" sz="half" idx="10"/>
          </p:nvPr>
        </p:nvSpPr>
        <p:spPr>
          <a:xfrm>
            <a:off x="6096000" y="6492085"/>
            <a:ext cx="2255912" cy="365125"/>
          </a:xfrm>
        </p:spPr>
        <p:txBody>
          <a:bodyPr/>
          <a:lstStyle/>
          <a:p>
            <a:fld id="{07175235-45D5-4B2D-BE6A-3EDF26969653}" type="datetime1">
              <a:rPr lang="de-DE" smtClean="0"/>
              <a:t>13.01.2026</a:t>
            </a:fld>
            <a:endParaRPr lang="en-US" dirty="0"/>
          </a:p>
        </p:txBody>
      </p:sp>
      <p:sp>
        <p:nvSpPr>
          <p:cNvPr id="10" name="Rectangle 5"/>
          <p:cNvSpPr>
            <a:spLocks noGrp="1"/>
          </p:cNvSpPr>
          <p:nvPr>
            <p:ph type="ftr" sz="quarter" idx="11"/>
          </p:nvPr>
        </p:nvSpPr>
        <p:spPr>
          <a:xfrm>
            <a:off x="0" y="6492875"/>
            <a:ext cx="6030683" cy="365125"/>
          </a:xfrm>
        </p:spPr>
        <p:txBody>
          <a:bodyPr/>
          <a:lstStyle/>
          <a:p>
            <a:endParaRPr lang="en-US" dirty="0"/>
          </a:p>
        </p:txBody>
      </p:sp>
    </p:spTree>
    <p:extLst>
      <p:ext uri="{BB962C8B-B14F-4D97-AF65-F5344CB8AC3E}">
        <p14:creationId xmlns:p14="http://schemas.microsoft.com/office/powerpoint/2010/main" val="12138344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x" preserve="1">
  <p:cSld name="Titel und Text">
    <p:spTree>
      <p:nvGrpSpPr>
        <p:cNvPr id="1" name=""/>
        <p:cNvGrpSpPr/>
        <p:nvPr/>
      </p:nvGrpSpPr>
      <p:grpSpPr>
        <a:xfrm>
          <a:off x="0" y="0"/>
          <a:ext cx="0" cy="0"/>
          <a:chOff x="0" y="0"/>
          <a:chExt cx="0" cy="0"/>
        </a:xfrm>
      </p:grpSpPr>
      <p:sp>
        <p:nvSpPr>
          <p:cNvPr id="24" name="Rectangle 2"/>
          <p:cNvSpPr>
            <a:spLocks noGrp="1"/>
          </p:cNvSpPr>
          <p:nvPr>
            <p:ph type="title" hasCustomPrompt="1"/>
          </p:nvPr>
        </p:nvSpPr>
        <p:spPr/>
        <p:txBody>
          <a:bodyPr/>
          <a:lstStyle>
            <a:lvl1pPr>
              <a:defRPr baseline="0">
                <a:solidFill>
                  <a:schemeClr val="tx1">
                    <a:lumMod val="50000"/>
                  </a:schemeClr>
                </a:solidFill>
              </a:defRPr>
            </a:lvl1pPr>
          </a:lstStyle>
          <a:p>
            <a:r>
              <a:rPr lang="en-US" noProof="1"/>
              <a:t>Titel der Folien</a:t>
            </a:r>
            <a:endParaRPr lang="en-US" dirty="0"/>
          </a:p>
        </p:txBody>
      </p:sp>
      <p:sp>
        <p:nvSpPr>
          <p:cNvPr id="12" name="Rectangle 3"/>
          <p:cNvSpPr>
            <a:spLocks noGrp="1"/>
          </p:cNvSpPr>
          <p:nvPr>
            <p:ph type="body" idx="1"/>
          </p:nvPr>
        </p:nvSpPr>
        <p:spPr/>
        <p:txBody>
          <a:bodyPr/>
          <a:lstStyle/>
          <a:p>
            <a:pPr lvl="0"/>
            <a:r>
              <a:rPr lang="de-DE" noProof="1"/>
              <a:t>Textmasterformat bearbeiten</a:t>
            </a:r>
          </a:p>
          <a:p>
            <a:pPr lvl="1"/>
            <a:r>
              <a:rPr lang="de-DE" noProof="1"/>
              <a:t>Zweite Ebene</a:t>
            </a:r>
          </a:p>
          <a:p>
            <a:pPr lvl="2"/>
            <a:r>
              <a:rPr lang="de-DE" noProof="1"/>
              <a:t>Dritte Ebene</a:t>
            </a:r>
          </a:p>
          <a:p>
            <a:pPr lvl="3"/>
            <a:r>
              <a:rPr lang="de-DE" noProof="1"/>
              <a:t>Vierte Ebene</a:t>
            </a:r>
          </a:p>
          <a:p>
            <a:pPr lvl="4"/>
            <a:r>
              <a:rPr lang="de-DE" noProof="1"/>
              <a:t>Fünfte Ebene</a:t>
            </a:r>
            <a:endParaRPr lang="en-US" dirty="0"/>
          </a:p>
        </p:txBody>
      </p:sp>
      <p:sp>
        <p:nvSpPr>
          <p:cNvPr id="5" name="Rectangle 4"/>
          <p:cNvSpPr>
            <a:spLocks noGrp="1"/>
          </p:cNvSpPr>
          <p:nvPr>
            <p:ph type="dt" sz="half" idx="10"/>
          </p:nvPr>
        </p:nvSpPr>
        <p:spPr>
          <a:xfrm>
            <a:off x="6124253" y="6492875"/>
            <a:ext cx="2227659" cy="365125"/>
          </a:xfrm>
        </p:spPr>
        <p:txBody>
          <a:bodyPr/>
          <a:lstStyle/>
          <a:p>
            <a:fld id="{845AD9B0-8283-40B0-B7CC-A77AD4200684}" type="datetime1">
              <a:rPr lang="de-DE" smtClean="0"/>
              <a:t>13.01.2026</a:t>
            </a:fld>
            <a:endParaRPr lang="en-US" dirty="0"/>
          </a:p>
        </p:txBody>
      </p:sp>
      <p:sp>
        <p:nvSpPr>
          <p:cNvPr id="28" name="Rectangle 5"/>
          <p:cNvSpPr>
            <a:spLocks noGrp="1"/>
          </p:cNvSpPr>
          <p:nvPr>
            <p:ph type="ftr" sz="quarter" idx="11"/>
          </p:nvPr>
        </p:nvSpPr>
        <p:spPr>
          <a:xfrm>
            <a:off x="0" y="6492875"/>
            <a:ext cx="6030683" cy="365125"/>
          </a:xfrm>
        </p:spPr>
        <p:txBody>
          <a:bodyPr/>
          <a:lstStyle/>
          <a:p>
            <a:endParaRPr lang="en-US" dirty="0"/>
          </a:p>
        </p:txBody>
      </p:sp>
      <p:sp>
        <p:nvSpPr>
          <p:cNvPr id="19" name="Rectangle 6"/>
          <p:cNvSpPr>
            <a:spLocks noGrp="1"/>
          </p:cNvSpPr>
          <p:nvPr>
            <p:ph type="sldNum" sz="quarter" idx="12"/>
          </p:nvPr>
        </p:nvSpPr>
        <p:spPr>
          <a:xfrm>
            <a:off x="0" y="1272222"/>
            <a:ext cx="533400" cy="212562"/>
          </a:xfrm>
        </p:spPr>
        <p:txBody>
          <a:bodyPr/>
          <a:lstStyle/>
          <a:p>
            <a:fld id="{50935222-B196-4F9B-9AEC-1292459A754A}" type="slidenum">
              <a:rPr lang="en-US" smtClean="0"/>
              <a:pPr/>
              <a:t>‹Nr.›</a:t>
            </a:fld>
            <a:endParaRPr lang="en-US"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51912" y="6468725"/>
            <a:ext cx="792088" cy="38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lvl1pPr>
              <a:defRPr>
                <a:solidFill>
                  <a:schemeClr val="tx1">
                    <a:lumMod val="50000"/>
                  </a:schemeClr>
                </a:solidFill>
              </a:defRPr>
            </a:lvl1pPr>
          </a:lstStyle>
          <a:p>
            <a:r>
              <a:rPr lang="de-DE"/>
              <a:t>Titelmasterformat durch Klicken bearbeiten</a:t>
            </a:r>
            <a:endParaRPr lang="en-US" dirty="0"/>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A3F7CB7D-F184-43C7-B6FD-03D728E1BBFF}" type="slidenum">
              <a:rPr lang="en-US" smtClean="0">
                <a:solidFill>
                  <a:srgbClr val="FFFFFF"/>
                </a:solidFill>
              </a:rPr>
              <a:pPr/>
              <a:t>‹Nr.›</a:t>
            </a:fld>
            <a:endParaRPr lang="en-US" dirty="0">
              <a:solidFill>
                <a:srgbClr val="FFFFFF"/>
              </a:solidFill>
            </a:endParaRPr>
          </a:p>
        </p:txBody>
      </p:sp>
      <p:sp>
        <p:nvSpPr>
          <p:cNvPr id="8" name="Content Placeholder 7"/>
          <p:cNvSpPr>
            <a:spLocks noGrp="1"/>
          </p:cNvSpPr>
          <p:nvPr>
            <p:ph sz="quarter" idx="13"/>
          </p:nvPr>
        </p:nvSpPr>
        <p:spPr>
          <a:xfrm>
            <a:off x="612648" y="1600200"/>
            <a:ext cx="8153400" cy="4495800"/>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10" name="Rectangle 4"/>
          <p:cNvSpPr>
            <a:spLocks noGrp="1"/>
          </p:cNvSpPr>
          <p:nvPr>
            <p:ph type="dt" sz="half" idx="10"/>
          </p:nvPr>
        </p:nvSpPr>
        <p:spPr>
          <a:xfrm>
            <a:off x="6096000" y="6487839"/>
            <a:ext cx="2252042" cy="365125"/>
          </a:xfrm>
        </p:spPr>
        <p:txBody>
          <a:bodyPr/>
          <a:lstStyle/>
          <a:p>
            <a:fld id="{79956D55-DD63-4DD2-B67C-DD64D0AAF350}" type="datetime1">
              <a:rPr lang="de-DE" smtClean="0"/>
              <a:t>13.01.2026</a:t>
            </a:fld>
            <a:endParaRPr lang="en-US" dirty="0"/>
          </a:p>
        </p:txBody>
      </p:sp>
      <p:sp>
        <p:nvSpPr>
          <p:cNvPr id="11" name="Rectangle 5"/>
          <p:cNvSpPr>
            <a:spLocks noGrp="1"/>
          </p:cNvSpPr>
          <p:nvPr>
            <p:ph type="ftr" sz="quarter" idx="11"/>
          </p:nvPr>
        </p:nvSpPr>
        <p:spPr>
          <a:xfrm>
            <a:off x="0" y="6492875"/>
            <a:ext cx="6030683" cy="365125"/>
          </a:xfrm>
        </p:spPr>
        <p:txBody>
          <a:bodyPr/>
          <a:lstStyle/>
          <a:p>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Titelmasterformat durch Klicken bearbeiten</a:t>
            </a:r>
            <a:endParaRPr lang="en-US" dirty="0"/>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A3F7CB7D-F184-43C7-B6FD-03D728E1BBFF}" type="slidenum">
              <a:rPr lang="en-US" smtClean="0">
                <a:solidFill>
                  <a:srgbClr val="FFFFFF"/>
                </a:solidFill>
              </a:rPr>
              <a:pPr/>
              <a:t>‹Nr.›</a:t>
            </a:fld>
            <a:endParaRPr lang="en-US" dirty="0">
              <a:solidFill>
                <a:srgbClr val="FFFFFF"/>
              </a:solidFill>
            </a:endParaRPr>
          </a:p>
        </p:txBody>
      </p:sp>
      <p:sp>
        <p:nvSpPr>
          <p:cNvPr id="7" name="Rectangle 4"/>
          <p:cNvSpPr>
            <a:spLocks noGrp="1"/>
          </p:cNvSpPr>
          <p:nvPr>
            <p:ph type="dt" sz="half" idx="10"/>
          </p:nvPr>
        </p:nvSpPr>
        <p:spPr>
          <a:xfrm>
            <a:off x="6090034" y="6525344"/>
            <a:ext cx="2370397" cy="332656"/>
          </a:xfrm>
        </p:spPr>
        <p:txBody>
          <a:bodyPr/>
          <a:lstStyle/>
          <a:p>
            <a:fld id="{769CDA68-ECC4-4DCD-962D-F51D73545F4D}" type="datetime1">
              <a:rPr lang="de-DE" smtClean="0"/>
              <a:t>13.01.2026</a:t>
            </a:fld>
            <a:endParaRPr lang="en-US" dirty="0"/>
          </a:p>
        </p:txBody>
      </p:sp>
      <p:sp>
        <p:nvSpPr>
          <p:cNvPr id="8" name="Rectangle 5"/>
          <p:cNvSpPr>
            <a:spLocks noGrp="1"/>
          </p:cNvSpPr>
          <p:nvPr>
            <p:ph type="ftr" sz="quarter" idx="11"/>
          </p:nvPr>
        </p:nvSpPr>
        <p:spPr>
          <a:xfrm>
            <a:off x="0" y="6525344"/>
            <a:ext cx="6012159" cy="348050"/>
          </a:xfrm>
        </p:spPr>
        <p:txBody>
          <a:bodyPr/>
          <a:lstStyle/>
          <a:p>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Leer">
    <p:spTree>
      <p:nvGrpSpPr>
        <p:cNvPr id="1" name=""/>
        <p:cNvGrpSpPr/>
        <p:nvPr/>
      </p:nvGrpSpPr>
      <p:grpSpPr>
        <a:xfrm>
          <a:off x="0" y="0"/>
          <a:ext cx="0" cy="0"/>
          <a:chOff x="0" y="0"/>
          <a:chExt cx="0" cy="0"/>
        </a:xfrm>
      </p:grpSpPr>
      <p:sp>
        <p:nvSpPr>
          <p:cNvPr id="5" name="Rectangle 4"/>
          <p:cNvSpPr>
            <a:spLocks noGrp="1"/>
          </p:cNvSpPr>
          <p:nvPr>
            <p:ph type="dt" sz="half" idx="10"/>
          </p:nvPr>
        </p:nvSpPr>
        <p:spPr>
          <a:xfrm>
            <a:off x="6111685" y="6492875"/>
            <a:ext cx="2255912" cy="365125"/>
          </a:xfrm>
        </p:spPr>
        <p:txBody>
          <a:bodyPr/>
          <a:lstStyle/>
          <a:p>
            <a:fld id="{D9F61B9C-AFCF-4856-B78D-54B75BD0A36B}" type="datetime1">
              <a:rPr lang="de-DE" smtClean="0"/>
              <a:t>13.01.2026</a:t>
            </a:fld>
            <a:endParaRPr lang="en-US" dirty="0"/>
          </a:p>
        </p:txBody>
      </p:sp>
      <p:sp>
        <p:nvSpPr>
          <p:cNvPr id="6" name="Rectangle 5"/>
          <p:cNvSpPr>
            <a:spLocks noGrp="1"/>
          </p:cNvSpPr>
          <p:nvPr>
            <p:ph type="ftr" sz="quarter" idx="11"/>
          </p:nvPr>
        </p:nvSpPr>
        <p:spPr>
          <a:xfrm>
            <a:off x="-21206" y="6492875"/>
            <a:ext cx="6030683" cy="365125"/>
          </a:xfrm>
        </p:spPr>
        <p:txBody>
          <a:bodyPr/>
          <a:lstStyle/>
          <a:p>
            <a:endParaRPr lang="en-US" dirty="0"/>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8370108" y="6459733"/>
            <a:ext cx="792088" cy="38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woObj" preserve="1">
  <p:cSld name="Title and 2 Conten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lvl1pPr>
              <a:defRPr>
                <a:solidFill>
                  <a:schemeClr val="tx1">
                    <a:lumMod val="50000"/>
                  </a:schemeClr>
                </a:solidFill>
              </a:defRPr>
            </a:lvl1pPr>
          </a:lstStyle>
          <a:p>
            <a:r>
              <a:rPr lang="de-DE"/>
              <a:t>Titelmasterformat durch Klicken bearbeiten</a:t>
            </a:r>
            <a:endParaRPr lang="en-US" dirty="0"/>
          </a:p>
        </p:txBody>
      </p:sp>
      <p:sp>
        <p:nvSpPr>
          <p:cNvPr id="3" name="Rectangle 3"/>
          <p:cNvSpPr>
            <a:spLocks noGrp="1"/>
          </p:cNvSpPr>
          <p:nvPr>
            <p:ph sz="half" idx="1"/>
          </p:nvPr>
        </p:nvSpPr>
        <p:spPr>
          <a:xfrm>
            <a:off x="457200" y="1600200"/>
            <a:ext cx="4038600" cy="4781128"/>
          </a:xfrm>
        </p:spPr>
        <p:txBody>
          <a:bodyPr/>
          <a:lstStyle>
            <a:lvl1pPr>
              <a:defRPr>
                <a:solidFill>
                  <a:schemeClr val="tx1">
                    <a:lumMod val="50000"/>
                  </a:schemeClr>
                </a:solidFill>
              </a:defRPr>
            </a:lvl1pPr>
            <a:lvl2pPr>
              <a:defRPr>
                <a:solidFill>
                  <a:schemeClr val="tx1">
                    <a:lumMod val="50000"/>
                  </a:schemeClr>
                </a:solidFill>
              </a:defRPr>
            </a:lvl2pPr>
          </a:lstStyle>
          <a:p>
            <a:pPr lvl="0"/>
            <a:r>
              <a:rPr lang="de-DE" noProof="1"/>
              <a:t>Textmasterformat bearbeiten</a:t>
            </a:r>
          </a:p>
          <a:p>
            <a:pPr lvl="1"/>
            <a:r>
              <a:rPr lang="de-DE" noProof="1"/>
              <a:t>Zweite Ebene</a:t>
            </a:r>
          </a:p>
          <a:p>
            <a:pPr lvl="2"/>
            <a:r>
              <a:rPr lang="de-DE" noProof="1"/>
              <a:t>Dritte Ebene</a:t>
            </a:r>
          </a:p>
          <a:p>
            <a:pPr lvl="3"/>
            <a:r>
              <a:rPr lang="de-DE" noProof="1"/>
              <a:t>Vierte Ebene</a:t>
            </a:r>
          </a:p>
          <a:p>
            <a:pPr lvl="4"/>
            <a:r>
              <a:rPr lang="de-DE" noProof="1"/>
              <a:t>Fünfte Ebene</a:t>
            </a:r>
            <a:endParaRPr lang="en-US" dirty="0"/>
          </a:p>
        </p:txBody>
      </p:sp>
      <p:sp>
        <p:nvSpPr>
          <p:cNvPr id="4" name="Rectangle 4"/>
          <p:cNvSpPr>
            <a:spLocks noGrp="1"/>
          </p:cNvSpPr>
          <p:nvPr>
            <p:ph sz="half" idx="2"/>
          </p:nvPr>
        </p:nvSpPr>
        <p:spPr>
          <a:xfrm>
            <a:off x="4648200" y="1600200"/>
            <a:ext cx="4038600" cy="4781128"/>
          </a:xfrm>
        </p:spPr>
        <p:txBody>
          <a:bodyPr/>
          <a:lstStyle>
            <a:lvl1pPr>
              <a:defRPr>
                <a:solidFill>
                  <a:schemeClr val="tx1">
                    <a:lumMod val="50000"/>
                  </a:schemeClr>
                </a:solidFill>
              </a:defRPr>
            </a:lvl1pPr>
          </a:lstStyle>
          <a:p>
            <a:pPr lvl="0"/>
            <a:r>
              <a:rPr lang="de-DE" noProof="1"/>
              <a:t>Textmasterformat bearbeiten</a:t>
            </a:r>
          </a:p>
          <a:p>
            <a:pPr lvl="1"/>
            <a:r>
              <a:rPr lang="de-DE" noProof="1"/>
              <a:t>Zweite Ebene</a:t>
            </a:r>
          </a:p>
          <a:p>
            <a:pPr lvl="2"/>
            <a:r>
              <a:rPr lang="de-DE" noProof="1"/>
              <a:t>Dritte Ebene</a:t>
            </a:r>
          </a:p>
          <a:p>
            <a:pPr lvl="3"/>
            <a:r>
              <a:rPr lang="de-DE" noProof="1"/>
              <a:t>Vierte Ebene</a:t>
            </a:r>
          </a:p>
          <a:p>
            <a:pPr lvl="4"/>
            <a:r>
              <a:rPr lang="de-DE" noProof="1"/>
              <a:t>Fünfte Ebene</a:t>
            </a:r>
            <a:endParaRPr lang="en-US" dirty="0"/>
          </a:p>
        </p:txBody>
      </p:sp>
      <p:sp>
        <p:nvSpPr>
          <p:cNvPr id="7" name="Rectangle 7"/>
          <p:cNvSpPr>
            <a:spLocks noGrp="1"/>
          </p:cNvSpPr>
          <p:nvPr>
            <p:ph type="sldNum" sz="quarter" idx="12"/>
          </p:nvPr>
        </p:nvSpPr>
        <p:spPr>
          <a:xfrm>
            <a:off x="0" y="1272222"/>
            <a:ext cx="539552" cy="244476"/>
          </a:xfrm>
        </p:spPr>
        <p:txBody>
          <a:bodyPr/>
          <a:lstStyle/>
          <a:p>
            <a:fld id="{20FD475A-FCA3-4B41-B368-0F71602C96B4}" type="slidenum">
              <a:rPr lang="en-US" smtClean="0"/>
              <a:pPr/>
              <a:t>‹Nr.›</a:t>
            </a:fld>
            <a:endParaRPr lang="en-US" dirty="0"/>
          </a:p>
        </p:txBody>
      </p:sp>
      <p:sp>
        <p:nvSpPr>
          <p:cNvPr id="8" name="Rectangle 4"/>
          <p:cNvSpPr>
            <a:spLocks noGrp="1"/>
          </p:cNvSpPr>
          <p:nvPr>
            <p:ph type="dt" sz="half" idx="10"/>
          </p:nvPr>
        </p:nvSpPr>
        <p:spPr>
          <a:xfrm>
            <a:off x="6084168" y="6525344"/>
            <a:ext cx="2376264" cy="332656"/>
          </a:xfrm>
        </p:spPr>
        <p:txBody>
          <a:bodyPr/>
          <a:lstStyle/>
          <a:p>
            <a:fld id="{FDBB9224-7DC6-447D-A0B2-7F0224C48CD8}" type="datetime1">
              <a:rPr lang="de-DE" smtClean="0"/>
              <a:t>13.01.2026</a:t>
            </a:fld>
            <a:endParaRPr lang="en-US" dirty="0"/>
          </a:p>
        </p:txBody>
      </p:sp>
      <p:sp>
        <p:nvSpPr>
          <p:cNvPr id="9" name="Rectangle 5"/>
          <p:cNvSpPr>
            <a:spLocks noGrp="1"/>
          </p:cNvSpPr>
          <p:nvPr>
            <p:ph type="ftr" sz="quarter" idx="11"/>
          </p:nvPr>
        </p:nvSpPr>
        <p:spPr>
          <a:xfrm>
            <a:off x="0" y="6525344"/>
            <a:ext cx="6012160" cy="343306"/>
          </a:xfrm>
        </p:spPr>
        <p:txBody>
          <a:bodyPr/>
          <a:lstStyle/>
          <a:p>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woColTx" preserve="1">
  <p:cSld name="Titel und zweispaltiger Tex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lvl1pPr>
              <a:defRPr b="1">
                <a:solidFill>
                  <a:schemeClr val="tx1">
                    <a:lumMod val="50000"/>
                  </a:schemeClr>
                </a:solidFill>
                <a:effectLst/>
              </a:defRPr>
            </a:lvl1pPr>
          </a:lstStyle>
          <a:p>
            <a:r>
              <a:rPr lang="de-DE"/>
              <a:t>Titelmasterformat durch Klicken bearbeiten</a:t>
            </a:r>
            <a:endParaRPr lang="en-US" dirty="0"/>
          </a:p>
        </p:txBody>
      </p:sp>
      <p:sp>
        <p:nvSpPr>
          <p:cNvPr id="3" name="Rectangle 3"/>
          <p:cNvSpPr>
            <a:spLocks noGrp="1"/>
          </p:cNvSpPr>
          <p:nvPr>
            <p:ph type="body" sz="half" idx="1"/>
          </p:nvPr>
        </p:nvSpPr>
        <p:spPr>
          <a:xfrm>
            <a:off x="457200" y="1600200"/>
            <a:ext cx="4038600" cy="4525963"/>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de-DE" noProof="1"/>
              <a:t>Textmasterformat bearbeiten</a:t>
            </a:r>
          </a:p>
          <a:p>
            <a:pPr lvl="1"/>
            <a:r>
              <a:rPr lang="de-DE" noProof="1"/>
              <a:t>Zweite Ebene</a:t>
            </a:r>
          </a:p>
          <a:p>
            <a:pPr lvl="2"/>
            <a:r>
              <a:rPr lang="de-DE" noProof="1"/>
              <a:t>Dritte Ebene</a:t>
            </a:r>
          </a:p>
          <a:p>
            <a:pPr lvl="3"/>
            <a:r>
              <a:rPr lang="de-DE" noProof="1"/>
              <a:t>Vierte Ebene</a:t>
            </a:r>
          </a:p>
          <a:p>
            <a:pPr lvl="4"/>
            <a:r>
              <a:rPr lang="de-DE" noProof="1"/>
              <a:t>Fünfte Ebene</a:t>
            </a:r>
            <a:endParaRPr lang="en-US" dirty="0"/>
          </a:p>
        </p:txBody>
      </p:sp>
      <p:sp>
        <p:nvSpPr>
          <p:cNvPr id="4" name="Rectangle 4"/>
          <p:cNvSpPr>
            <a:spLocks noGrp="1"/>
          </p:cNvSpPr>
          <p:nvPr>
            <p:ph type="body" sz="half" idx="2"/>
          </p:nvPr>
        </p:nvSpPr>
        <p:spPr>
          <a:xfrm>
            <a:off x="4648200" y="1600200"/>
            <a:ext cx="4038600" cy="4525963"/>
          </a:xfrm>
        </p:spPr>
        <p:txBody>
          <a:bodyPr/>
          <a:lstStyle>
            <a:lvl1pPr>
              <a:defRPr>
                <a:solidFill>
                  <a:schemeClr val="tx1">
                    <a:lumMod val="50000"/>
                  </a:schemeClr>
                </a:solidFill>
              </a:defRPr>
            </a:lvl1pPr>
            <a:lvl2pPr>
              <a:defRPr>
                <a:solidFill>
                  <a:schemeClr val="tx1">
                    <a:lumMod val="50000"/>
                  </a:schemeClr>
                </a:solidFill>
              </a:defRPr>
            </a:lvl2pPr>
            <a:lvl3pPr>
              <a:defRPr>
                <a:solidFill>
                  <a:schemeClr val="tx1">
                    <a:lumMod val="50000"/>
                  </a:schemeClr>
                </a:solidFill>
              </a:defRPr>
            </a:lvl3pPr>
            <a:lvl4pPr>
              <a:defRPr>
                <a:solidFill>
                  <a:schemeClr val="tx1">
                    <a:lumMod val="50000"/>
                  </a:schemeClr>
                </a:solidFill>
              </a:defRPr>
            </a:lvl4pPr>
            <a:lvl5pPr>
              <a:defRPr>
                <a:solidFill>
                  <a:schemeClr val="tx1">
                    <a:lumMod val="50000"/>
                  </a:schemeClr>
                </a:solidFill>
              </a:defRPr>
            </a:lvl5pPr>
          </a:lstStyle>
          <a:p>
            <a:pPr lvl="0"/>
            <a:r>
              <a:rPr lang="de-DE" noProof="1"/>
              <a:t>Textmasterformat bearbeiten</a:t>
            </a:r>
          </a:p>
          <a:p>
            <a:pPr lvl="1"/>
            <a:r>
              <a:rPr lang="de-DE" noProof="1"/>
              <a:t>Zweite Ebene</a:t>
            </a:r>
          </a:p>
          <a:p>
            <a:pPr lvl="2"/>
            <a:r>
              <a:rPr lang="de-DE" noProof="1"/>
              <a:t>Dritte Ebene</a:t>
            </a:r>
          </a:p>
          <a:p>
            <a:pPr lvl="3"/>
            <a:r>
              <a:rPr lang="de-DE" noProof="1"/>
              <a:t>Vierte Ebene</a:t>
            </a:r>
          </a:p>
          <a:p>
            <a:pPr lvl="4"/>
            <a:r>
              <a:rPr lang="de-DE" noProof="1"/>
              <a:t>Fünfte Ebene</a:t>
            </a:r>
            <a:endParaRPr lang="en-US"/>
          </a:p>
        </p:txBody>
      </p:sp>
      <p:sp>
        <p:nvSpPr>
          <p:cNvPr id="7" name="Rectangle 7"/>
          <p:cNvSpPr>
            <a:spLocks noGrp="1"/>
          </p:cNvSpPr>
          <p:nvPr>
            <p:ph type="sldNum" sz="quarter" idx="12"/>
          </p:nvPr>
        </p:nvSpPr>
        <p:spPr/>
        <p:txBody>
          <a:bodyPr/>
          <a:lstStyle/>
          <a:p>
            <a:fld id="{20FD475A-FCA3-4B41-B368-0F71602C96B4}" type="slidenum">
              <a:rPr lang="en-US" smtClean="0"/>
              <a:pPr/>
              <a:t>‹Nr.›</a:t>
            </a:fld>
            <a:endParaRPr lang="en-US" dirty="0"/>
          </a:p>
        </p:txBody>
      </p:sp>
      <p:sp>
        <p:nvSpPr>
          <p:cNvPr id="8" name="Rectangle 4"/>
          <p:cNvSpPr>
            <a:spLocks noGrp="1"/>
          </p:cNvSpPr>
          <p:nvPr>
            <p:ph type="dt" sz="half" idx="10"/>
          </p:nvPr>
        </p:nvSpPr>
        <p:spPr>
          <a:xfrm>
            <a:off x="6084168" y="6492875"/>
            <a:ext cx="2376264" cy="365125"/>
          </a:xfrm>
        </p:spPr>
        <p:txBody>
          <a:bodyPr/>
          <a:lstStyle/>
          <a:p>
            <a:fld id="{41E32A11-44B6-4F7D-91B8-E9DD5E3B9129}" type="datetime1">
              <a:rPr lang="de-DE" smtClean="0"/>
              <a:t>13.01.2026</a:t>
            </a:fld>
            <a:endParaRPr lang="en-US" dirty="0"/>
          </a:p>
        </p:txBody>
      </p:sp>
      <p:sp>
        <p:nvSpPr>
          <p:cNvPr id="9" name="Rectangle 5"/>
          <p:cNvSpPr>
            <a:spLocks noGrp="1"/>
          </p:cNvSpPr>
          <p:nvPr>
            <p:ph type="ftr" sz="quarter" idx="11"/>
          </p:nvPr>
        </p:nvSpPr>
        <p:spPr>
          <a:xfrm>
            <a:off x="0" y="6492875"/>
            <a:ext cx="6030683" cy="365125"/>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3.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lang="de-DE" dirty="0"/>
              <a:t>Titelmasterformat durch Klicken bearbeiten</a:t>
            </a:r>
            <a:endParaRPr lang="en-US" dirty="0"/>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a:r>
              <a:rPr lang="de-DE" dirty="0"/>
              <a:t>Textmasterformat bearbeiten</a:t>
            </a:r>
          </a:p>
          <a:p>
            <a:pPr lvl="1"/>
            <a:r>
              <a:rPr lang="de-DE" dirty="0"/>
              <a:t>Zweite Ebene</a:t>
            </a:r>
          </a:p>
          <a:p>
            <a:pPr lvl="2"/>
            <a:r>
              <a:rPr lang="de-DE" dirty="0"/>
              <a:t>Dritte Ebene</a:t>
            </a:r>
          </a:p>
          <a:p>
            <a:pPr lvl="3"/>
            <a:r>
              <a:rPr lang="de-DE" dirty="0"/>
              <a:t>Vierte Ebene</a:t>
            </a:r>
          </a:p>
          <a:p>
            <a:pPr lvl="4"/>
            <a:r>
              <a:rPr lang="de-DE" dirty="0"/>
              <a:t>Fünfte Ebene</a:t>
            </a:r>
            <a:endParaRPr lang="en-US" dirty="0"/>
          </a:p>
        </p:txBody>
      </p:sp>
      <p:sp>
        <p:nvSpPr>
          <p:cNvPr id="14" name="Date Placeholder 13"/>
          <p:cNvSpPr>
            <a:spLocks noGrp="1"/>
          </p:cNvSpPr>
          <p:nvPr>
            <p:ph type="dt" sz="half" idx="2"/>
          </p:nvPr>
        </p:nvSpPr>
        <p:spPr>
          <a:xfrm>
            <a:off x="6084168" y="6492875"/>
            <a:ext cx="2436440" cy="365125"/>
          </a:xfrm>
          <a:prstGeom prst="rect">
            <a:avLst/>
          </a:prstGeom>
          <a:solidFill>
            <a:schemeClr val="tx2">
              <a:lumMod val="65000"/>
            </a:schemeClr>
          </a:solidFill>
        </p:spPr>
        <p:txBody>
          <a:bodyPr vert="horz" anchor="ctr" anchorCtr="0"/>
          <a:lstStyle>
            <a:lvl1pPr algn="l">
              <a:defRPr sz="1400">
                <a:solidFill>
                  <a:schemeClr val="tx2"/>
                </a:solidFill>
              </a:defRPr>
            </a:lvl1pPr>
          </a:lstStyle>
          <a:p>
            <a:fld id="{1AC82A84-7E97-405B-9461-2ED559FFC349}" type="datetime1">
              <a:rPr lang="de-DE" smtClean="0"/>
              <a:t>13.01.2026</a:t>
            </a:fld>
            <a:endParaRPr lang="en-US" sz="1400" dirty="0">
              <a:solidFill>
                <a:schemeClr val="tx2"/>
              </a:solidFill>
            </a:endParaRPr>
          </a:p>
        </p:txBody>
      </p:sp>
      <p:sp>
        <p:nvSpPr>
          <p:cNvPr id="3" name="Footer Placeholder 2"/>
          <p:cNvSpPr>
            <a:spLocks noGrp="1"/>
          </p:cNvSpPr>
          <p:nvPr>
            <p:ph type="ftr" sz="quarter" idx="3"/>
          </p:nvPr>
        </p:nvSpPr>
        <p:spPr>
          <a:xfrm>
            <a:off x="0" y="6492875"/>
            <a:ext cx="6030683" cy="365125"/>
          </a:xfrm>
          <a:prstGeom prst="rect">
            <a:avLst/>
          </a:prstGeom>
          <a:solidFill>
            <a:schemeClr val="accent2"/>
          </a:solidFill>
        </p:spPr>
        <p:txBody>
          <a:bodyPr vert="horz" anchor="ctr"/>
          <a:lstStyle>
            <a:lvl1pPr algn="r">
              <a:defRPr sz="1400">
                <a:solidFill>
                  <a:schemeClr val="tx2"/>
                </a:solidFill>
              </a:defRPr>
            </a:lvl1pPr>
          </a:lstStyle>
          <a:p>
            <a:pPr algn="r"/>
            <a:endParaRPr lang="en-US" sz="1400" dirty="0">
              <a:solidFill>
                <a:schemeClr val="tx2"/>
              </a:solidFill>
            </a:endParaRPr>
          </a:p>
        </p:txBody>
      </p:sp>
      <p:sp>
        <p:nvSpPr>
          <p:cNvPr id="7" name="Rectangle 6"/>
          <p:cNvSpPr/>
          <p:nvPr/>
        </p:nvSpPr>
        <p:spPr>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a:endParaRPr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a:defRPr sz="1400" b="1">
                <a:solidFill>
                  <a:srgbClr val="FFFFFF"/>
                </a:solidFill>
              </a:defRPr>
            </a:lvl1pPr>
          </a:lstStyle>
          <a:p>
            <a:pPr algn="ctr"/>
            <a:fld id="{8F82E0A0-C266-4798-8C8F-B9F91E9DA37E}" type="slidenum">
              <a:rPr lang="en-US" sz="1400" b="1" smtClean="0">
                <a:solidFill>
                  <a:srgbClr val="FFFFFF"/>
                </a:solidFill>
              </a:rPr>
              <a:pPr algn="ctr"/>
              <a:t>‹Nr.›</a:t>
            </a:fld>
            <a:endParaRPr lang="en-US" sz="1400" b="1" dirty="0">
              <a:solidFill>
                <a:srgbClr val="FFFFFF"/>
              </a:solidFill>
            </a:endParaRPr>
          </a:p>
        </p:txBody>
      </p:sp>
      <p:pic>
        <p:nvPicPr>
          <p:cNvPr id="10" name="Picture 2"/>
          <p:cNvPicPr>
            <a:picLocks noChangeAspect="1" noChangeArrowheads="1"/>
          </p:cNvPicPr>
          <p:nvPr/>
        </p:nvPicPr>
        <p:blipFill>
          <a:blip r:embed="rId13" cstate="print">
            <a:extLst>
              <a:ext uri="{28A0092B-C50C-407E-A947-70E740481C1C}">
                <a14:useLocalDpi xmlns:a14="http://schemas.microsoft.com/office/drawing/2010/main" val="0"/>
              </a:ext>
            </a:extLst>
          </a:blip>
          <a:srcRect/>
          <a:stretch>
            <a:fillRect/>
          </a:stretch>
        </p:blipFill>
        <p:spPr bwMode="auto">
          <a:xfrm>
            <a:off x="8532439" y="6468725"/>
            <a:ext cx="611561" cy="389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 bg1="lt1" tx1="dk1" bg2="lt2" tx2="dk2" accent1="accent1" accent2="accent2" accent3="accent3" accent4="accent4" accent5="accent5" accent6="accent6" hlink="hlink" folHlink="folHlink"/>
  <p:sldLayoutIdLst>
    <p:sldLayoutId id="2147483665" r:id="rId1"/>
    <p:sldLayoutId id="2147483675" r:id="rId2"/>
    <p:sldLayoutId id="2147483672" r:id="rId3"/>
    <p:sldLayoutId id="2147483666" r:id="rId4"/>
    <p:sldLayoutId id="2147483667" r:id="rId5"/>
    <p:sldLayoutId id="2147483668" r:id="rId6"/>
    <p:sldLayoutId id="2147483669" r:id="rId7"/>
    <p:sldLayoutId id="2147483670" r:id="rId8"/>
    <p:sldLayoutId id="2147483671" r:id="rId9"/>
    <p:sldLayoutId id="2147483673" r:id="rId10"/>
    <p:sldLayoutId id="2147483674" r:id="rId11"/>
  </p:sldLayoutIdLst>
  <p:hf sldNum="0" hdr="0" ftr="0"/>
  <p:txStyles>
    <p:titleStyle>
      <a:lvl1pPr algn="l" rtl="0" eaLnBrk="1" latinLnBrk="0" hangingPunct="1">
        <a:spcBef>
          <a:spcPct val="0"/>
        </a:spcBef>
        <a:buNone/>
        <a:defRPr sz="3200" b="1" kern="1200">
          <a:solidFill>
            <a:schemeClr val="tx1">
              <a:lumMod val="50000"/>
            </a:schemeClr>
          </a:solidFill>
          <a:effectLst/>
          <a:latin typeface="+mj-lt"/>
          <a:ea typeface="+mj-ea"/>
          <a:cs typeface="+mj-cs"/>
        </a:defRPr>
      </a:lvl1pPr>
    </p:titleStyle>
    <p:bodyStyle>
      <a:lvl1pPr marL="457200" indent="-457200" algn="l" rtl="0" eaLnBrk="1" latinLnBrk="0" hangingPunct="1">
        <a:spcBef>
          <a:spcPts val="700"/>
        </a:spcBef>
        <a:buClr>
          <a:srgbClr val="C00000"/>
        </a:buClr>
        <a:buSzPct val="120000"/>
        <a:buFont typeface="Wingdings" pitchFamily="2" charset="2"/>
        <a:buChar char="§"/>
        <a:defRPr sz="2800" kern="1200">
          <a:solidFill>
            <a:schemeClr val="tx1">
              <a:lumMod val="50000"/>
            </a:schemeClr>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sz="2400" kern="1200">
          <a:solidFill>
            <a:schemeClr val="tx1">
              <a:lumMod val="50000"/>
            </a:schemeClr>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sz="2000" kern="1200">
          <a:solidFill>
            <a:schemeClr val="tx1">
              <a:lumMod val="50000"/>
            </a:schemeClr>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sz="2000" kern="1200">
          <a:solidFill>
            <a:schemeClr val="tx1">
              <a:lumMod val="50000"/>
            </a:schemeClr>
          </a:solidFill>
          <a:latin typeface="+mn-lt"/>
          <a:ea typeface="+mn-ea"/>
          <a:cs typeface="+mn-cs"/>
        </a:defRPr>
      </a:lvl4pPr>
      <a:lvl5pPr marL="1828800" indent="-228600" algn="l" rtl="0" eaLnBrk="1" latinLnBrk="0" hangingPunct="1">
        <a:spcBef>
          <a:spcPts val="400"/>
        </a:spcBef>
        <a:buClr>
          <a:schemeClr val="accent1">
            <a:lumMod val="20000"/>
            <a:lumOff val="80000"/>
          </a:schemeClr>
        </a:buClr>
        <a:buSzPct val="65000"/>
        <a:buFont typeface="Wingdings"/>
        <a:buChar char=""/>
        <a:defRPr sz="2000" kern="1200">
          <a:solidFill>
            <a:schemeClr val="tx1">
              <a:lumMod val="50000"/>
            </a:schemeClr>
          </a:solidFill>
          <a:latin typeface="+mn-lt"/>
          <a:ea typeface="+mn-ea"/>
          <a:cs typeface="+mn-cs"/>
        </a:defRPr>
      </a:lvl5pPr>
      <a:lvl6pPr marL="2103120" indent="-228600" algn="l" rtl="0" eaLnBrk="1" latinLnBrk="0" hangingPunct="1">
        <a:spcBef>
          <a:spcPct val="20000"/>
        </a:spcBef>
        <a:buClr>
          <a:schemeClr val="accent1"/>
        </a:buClr>
        <a:buFont typeface="Wingdings"/>
        <a:buChar char="§"/>
        <a:defRPr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sz="1800" kern="1200" baseline="0">
          <a:solidFill>
            <a:schemeClr val="tx1"/>
          </a:solidFill>
          <a:latin typeface="+mn-lt"/>
          <a:ea typeface="+mn-ea"/>
          <a:cs typeface="+mn-cs"/>
        </a:defRPr>
      </a:lvl9pPr>
    </p:bodyStyle>
    <p:otherStyle>
      <a:lvl1pPr marL="0" algn="l" rtl="0" eaLnBrk="1" hangingPunct="1">
        <a:defRPr kern="1200">
          <a:solidFill>
            <a:schemeClr val="tx1"/>
          </a:solidFill>
          <a:latin typeface="+mn-lt"/>
          <a:ea typeface="+mn-ea"/>
          <a:cs typeface="+mn-cs"/>
        </a:defRPr>
      </a:lvl1pPr>
      <a:lvl2pPr marL="457200" algn="l" rtl="0" eaLnBrk="1" hangingPunct="1">
        <a:defRPr kern="1200">
          <a:solidFill>
            <a:schemeClr val="tx1"/>
          </a:solidFill>
          <a:latin typeface="+mn-lt"/>
          <a:ea typeface="+mn-ea"/>
          <a:cs typeface="+mn-cs"/>
        </a:defRPr>
      </a:lvl2pPr>
      <a:lvl3pPr marL="914400" algn="l" rtl="0" eaLnBrk="1" hangingPunct="1">
        <a:defRPr kern="1200">
          <a:solidFill>
            <a:schemeClr val="tx1"/>
          </a:solidFill>
          <a:latin typeface="+mn-lt"/>
          <a:ea typeface="+mn-ea"/>
          <a:cs typeface="+mn-cs"/>
        </a:defRPr>
      </a:lvl3pPr>
      <a:lvl4pPr marL="1371600" algn="l" rtl="0" eaLnBrk="1" hangingPunct="1">
        <a:defRPr kern="1200">
          <a:solidFill>
            <a:schemeClr val="tx1"/>
          </a:solidFill>
          <a:latin typeface="+mn-lt"/>
          <a:ea typeface="+mn-ea"/>
          <a:cs typeface="+mn-cs"/>
        </a:defRPr>
      </a:lvl4pPr>
      <a:lvl5pPr marL="1828800" algn="l" rtl="0" eaLnBrk="1" hangingPunct="1">
        <a:defRPr kern="1200">
          <a:solidFill>
            <a:schemeClr val="tx1"/>
          </a:solidFill>
          <a:latin typeface="+mn-lt"/>
          <a:ea typeface="+mn-ea"/>
          <a:cs typeface="+mn-cs"/>
        </a:defRPr>
      </a:lvl5pPr>
      <a:lvl6pPr marL="2286000" algn="l" rtl="0" eaLnBrk="1" hangingPunct="1">
        <a:defRPr kern="1200">
          <a:solidFill>
            <a:schemeClr val="tx1"/>
          </a:solidFill>
          <a:latin typeface="+mn-lt"/>
          <a:ea typeface="+mn-ea"/>
          <a:cs typeface="+mn-cs"/>
        </a:defRPr>
      </a:lvl6pPr>
      <a:lvl7pPr marL="2743200" algn="l" rtl="0" eaLnBrk="1" hangingPunct="1">
        <a:defRPr kern="1200">
          <a:solidFill>
            <a:schemeClr val="tx1"/>
          </a:solidFill>
          <a:latin typeface="+mn-lt"/>
          <a:ea typeface="+mn-ea"/>
          <a:cs typeface="+mn-cs"/>
        </a:defRPr>
      </a:lvl7pPr>
      <a:lvl8pPr marL="3200400" algn="l" rtl="0" eaLnBrk="1" hangingPunct="1">
        <a:defRPr kern="1200">
          <a:solidFill>
            <a:schemeClr val="tx1"/>
          </a:solidFill>
          <a:latin typeface="+mn-lt"/>
          <a:ea typeface="+mn-ea"/>
          <a:cs typeface="+mn-cs"/>
        </a:defRPr>
      </a:lvl8pPr>
      <a:lvl9pPr marL="3657600" algn="l" rtl="0" eaLnBrk="1" hangingPunct="1">
        <a:defRPr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2.xml.rels><?xml version="1.0" encoding="UTF-8" standalone="yes"?>
<Relationships xmlns="http://schemas.openxmlformats.org/package/2006/relationships"><Relationship Id="rId3" Type="http://schemas.openxmlformats.org/officeDocument/2006/relationships/hyperlink" Target="https://www.psychotherapeutenkammer-berlin.de/satzungen-und-ordnungen" TargetMode="External"/><Relationship Id="rId2" Type="http://schemas.openxmlformats.org/officeDocument/2006/relationships/hyperlink" Target="https://www.gesetze.berlin.de/bsbe/document/jlr-HeilBKGBErahmen" TargetMode="External"/><Relationship Id="rId1" Type="http://schemas.openxmlformats.org/officeDocument/2006/relationships/slideLayout" Target="../slideLayouts/slideLayout4.xml"/><Relationship Id="rId5" Type="http://schemas.openxmlformats.org/officeDocument/2006/relationships/hyperlink" Target="https://www.psychotherapeutenkammer-berlin.de/haeufig-gestellte-rechtsfragen-0" TargetMode="External"/><Relationship Id="rId4" Type="http://schemas.openxmlformats.org/officeDocument/2006/relationships/hyperlink" Target="https://www.psychotherapeutenkammer-berlin.de/beschwerdemanagement" TargetMode="Externa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umsplatzhalter 3"/>
          <p:cNvSpPr>
            <a:spLocks noGrp="1"/>
          </p:cNvSpPr>
          <p:nvPr>
            <p:ph type="dt" sz="half" idx="10"/>
          </p:nvPr>
        </p:nvSpPr>
        <p:spPr/>
        <p:txBody>
          <a:bodyPr/>
          <a:lstStyle/>
          <a:p>
            <a:r>
              <a:rPr lang="de-DE" dirty="0"/>
              <a:t>2026</a:t>
            </a:r>
            <a:endParaRPr lang="en-US" dirty="0"/>
          </a:p>
        </p:txBody>
      </p:sp>
      <p:sp>
        <p:nvSpPr>
          <p:cNvPr id="2" name="Rectangle 2"/>
          <p:cNvSpPr>
            <a:spLocks noGrp="1"/>
          </p:cNvSpPr>
          <p:nvPr>
            <p:ph type="ctrTitle"/>
          </p:nvPr>
        </p:nvSpPr>
        <p:spPr>
          <a:xfrm>
            <a:off x="1259632" y="2402497"/>
            <a:ext cx="6984776" cy="2970719"/>
          </a:xfrm>
        </p:spPr>
        <p:txBody>
          <a:bodyPr>
            <a:normAutofit/>
          </a:bodyPr>
          <a:lstStyle/>
          <a:p>
            <a:pPr>
              <a:lnSpc>
                <a:spcPct val="150000"/>
              </a:lnSpc>
            </a:pPr>
            <a:r>
              <a:rPr lang="de-DE" sz="2800" dirty="0">
                <a:solidFill>
                  <a:schemeClr val="accent1">
                    <a:lumMod val="75000"/>
                  </a:schemeClr>
                </a:solidFill>
                <a:effectLst>
                  <a:outerShdw blurRad="50800" dist="38100" dir="2700000" algn="tl" rotWithShape="0">
                    <a:prstClr val="black">
                      <a:alpha val="40000"/>
                    </a:prstClr>
                  </a:outerShdw>
                </a:effectLst>
              </a:rPr>
              <a:t>14.01.2026</a:t>
            </a:r>
            <a:br>
              <a:rPr lang="de-DE" sz="4400" dirty="0">
                <a:solidFill>
                  <a:schemeClr val="accent1">
                    <a:lumMod val="75000"/>
                  </a:schemeClr>
                </a:solidFill>
                <a:effectLst>
                  <a:outerShdw blurRad="50800" dist="38100" dir="2700000" algn="tl" rotWithShape="0">
                    <a:prstClr val="black">
                      <a:alpha val="40000"/>
                    </a:prstClr>
                  </a:outerShdw>
                </a:effectLst>
              </a:rPr>
            </a:br>
            <a:r>
              <a:rPr lang="de-DE" sz="4400" dirty="0">
                <a:solidFill>
                  <a:schemeClr val="accent1">
                    <a:lumMod val="75000"/>
                  </a:schemeClr>
                </a:solidFill>
                <a:effectLst>
                  <a:outerShdw blurRad="50800" dist="38100" dir="2700000" algn="tl" rotWithShape="0">
                    <a:prstClr val="black">
                      <a:alpha val="40000"/>
                    </a:prstClr>
                  </a:outerShdw>
                </a:effectLst>
              </a:rPr>
              <a:t>Berufsrechtliches Verfahren</a:t>
            </a:r>
            <a:endParaRPr lang="de-DE" noProof="0" dirty="0">
              <a:solidFill>
                <a:schemeClr val="accent1">
                  <a:lumMod val="75000"/>
                </a:schemeClr>
              </a:solidFill>
              <a:effectLst>
                <a:glow rad="63500">
                  <a:schemeClr val="accent2">
                    <a:satMod val="175000"/>
                    <a:alpha val="40000"/>
                  </a:schemeClr>
                </a:glow>
                <a:outerShdw blurRad="50800" dist="38100" dir="2700000" algn="tl" rotWithShape="0">
                  <a:prstClr val="black">
                    <a:alpha val="43000"/>
                  </a:prstClr>
                </a:outerShdw>
              </a:effectLst>
            </a:endParaRPr>
          </a:p>
        </p:txBody>
      </p:sp>
      <p:sp>
        <p:nvSpPr>
          <p:cNvPr id="3" name="Rectangle 3"/>
          <p:cNvSpPr>
            <a:spLocks noGrp="1"/>
          </p:cNvSpPr>
          <p:nvPr>
            <p:ph type="subTitle" idx="4294967295"/>
          </p:nvPr>
        </p:nvSpPr>
        <p:spPr>
          <a:xfrm>
            <a:off x="2195736" y="5661248"/>
            <a:ext cx="4896544" cy="1117401"/>
          </a:xfrm>
        </p:spPr>
        <p:txBody>
          <a:bodyPr>
            <a:normAutofit/>
          </a:bodyPr>
          <a:lstStyle/>
          <a:p>
            <a:pPr marL="0" indent="0" algn="ctr">
              <a:buNone/>
            </a:pPr>
            <a:r>
              <a:rPr lang="de-DE" sz="2800" kern="1200" noProof="0" dirty="0">
                <a:solidFill>
                  <a:srgbClr val="FFFFFF"/>
                </a:solidFill>
                <a:latin typeface="+mn-lt"/>
                <a:ea typeface="+mn-ea"/>
                <a:cs typeface="+mn-cs"/>
              </a:rPr>
              <a:t>Justiziarin Claudia Dittberner</a:t>
            </a:r>
          </a:p>
        </p:txBody>
      </p:sp>
      <p:sp>
        <p:nvSpPr>
          <p:cNvPr id="5" name="Textfeld 4">
            <a:extLst>
              <a:ext uri="{FF2B5EF4-FFF2-40B4-BE49-F238E27FC236}">
                <a16:creationId xmlns:a16="http://schemas.microsoft.com/office/drawing/2014/main" id="{F116121C-B5B1-4746-A33A-C4418D9CC317}"/>
              </a:ext>
            </a:extLst>
          </p:cNvPr>
          <p:cNvSpPr txBox="1"/>
          <p:nvPr/>
        </p:nvSpPr>
        <p:spPr>
          <a:xfrm>
            <a:off x="683568" y="548680"/>
            <a:ext cx="2736304" cy="923330"/>
          </a:xfrm>
          <a:prstGeom prst="rect">
            <a:avLst/>
          </a:prstGeom>
          <a:noFill/>
        </p:spPr>
        <p:txBody>
          <a:bodyPr wrap="square" rtlCol="0">
            <a:spAutoFit/>
          </a:bodyPr>
          <a:lstStyle/>
          <a:p>
            <a:r>
              <a:rPr lang="de-DE" i="1" dirty="0">
                <a:solidFill>
                  <a:schemeClr val="accent1"/>
                </a:solidFill>
              </a:rPr>
              <a:t>Dokument wird auf der PTK-Homepage veröffentlicht.</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kern="1200" noProof="0" dirty="0">
                <a:solidFill>
                  <a:schemeClr val="accent1">
                    <a:lumMod val="50000"/>
                  </a:schemeClr>
                </a:solidFill>
                <a:effectLst>
                  <a:outerShdw blurRad="50800" dist="38100" dir="2700000" algn="tl" rotWithShape="0">
                    <a:prstClr val="black">
                      <a:alpha val="40000"/>
                    </a:prstClr>
                  </a:outerShdw>
                </a:effectLst>
              </a:rPr>
              <a:t>Berufsrechtliches Verfahren</a:t>
            </a:r>
            <a:endParaRPr lang="de-DE" noProof="0" dirty="0">
              <a:solidFill>
                <a:schemeClr val="accent1">
                  <a:lumMod val="50000"/>
                </a:schemeClr>
              </a:solidFill>
            </a:endParaRPr>
          </a:p>
        </p:txBody>
      </p:sp>
      <p:sp>
        <p:nvSpPr>
          <p:cNvPr id="3" name="Rectangle 3"/>
          <p:cNvSpPr>
            <a:spLocks noGrp="1"/>
          </p:cNvSpPr>
          <p:nvPr>
            <p:ph type="body" idx="1"/>
          </p:nvPr>
        </p:nvSpPr>
        <p:spPr/>
        <p:txBody>
          <a:bodyPr>
            <a:normAutofit lnSpcReduction="10000"/>
          </a:bodyPr>
          <a:lstStyle/>
          <a:p>
            <a:pPr marL="365760" lvl="1" indent="0">
              <a:buNone/>
            </a:pPr>
            <a:r>
              <a:rPr lang="de-DE" sz="3200" u="sng" dirty="0">
                <a:solidFill>
                  <a:schemeClr val="tx1"/>
                </a:solidFill>
              </a:rPr>
              <a:t>§ 61 Abs. 5 </a:t>
            </a:r>
            <a:r>
              <a:rPr lang="de-DE" sz="3200" u="sng" dirty="0" err="1">
                <a:solidFill>
                  <a:schemeClr val="tx1"/>
                </a:solidFill>
              </a:rPr>
              <a:t>BlnHKG</a:t>
            </a:r>
            <a:r>
              <a:rPr lang="de-DE" sz="3200" u="sng" dirty="0">
                <a:solidFill>
                  <a:schemeClr val="tx1"/>
                </a:solidFill>
              </a:rPr>
              <a:t>:</a:t>
            </a:r>
          </a:p>
          <a:p>
            <a:pPr marL="365760" lvl="1" indent="0">
              <a:buNone/>
            </a:pPr>
            <a:r>
              <a:rPr lang="de-DE" sz="3200" dirty="0">
                <a:solidFill>
                  <a:schemeClr val="tx1"/>
                </a:solidFill>
              </a:rPr>
              <a:t>„Ergeben die Ermittlungen, dass </a:t>
            </a:r>
            <a:r>
              <a:rPr lang="de-DE" sz="3200" dirty="0">
                <a:solidFill>
                  <a:schemeClr val="accent1">
                    <a:lumMod val="75000"/>
                  </a:schemeClr>
                </a:solidFill>
              </a:rPr>
              <a:t>zureichende tatsächliche Anhaltspunkte </a:t>
            </a:r>
            <a:r>
              <a:rPr lang="de-DE" sz="3200" dirty="0">
                <a:solidFill>
                  <a:schemeClr val="tx1"/>
                </a:solidFill>
              </a:rPr>
              <a:t>vorliegen, die den Verdacht eines Berufsvergehens rechtfertigen, </a:t>
            </a:r>
            <a:r>
              <a:rPr lang="de-DE" sz="3200" dirty="0">
                <a:solidFill>
                  <a:schemeClr val="accent1">
                    <a:lumMod val="75000"/>
                  </a:schemeClr>
                </a:solidFill>
              </a:rPr>
              <a:t>hat</a:t>
            </a:r>
            <a:r>
              <a:rPr lang="de-DE" sz="3200" dirty="0">
                <a:solidFill>
                  <a:schemeClr val="tx1"/>
                </a:solidFill>
              </a:rPr>
              <a:t> die Kammer ein </a:t>
            </a:r>
            <a:r>
              <a:rPr lang="de-DE" sz="3200" dirty="0">
                <a:solidFill>
                  <a:schemeClr val="accent1">
                    <a:lumMod val="75000"/>
                  </a:schemeClr>
                </a:solidFill>
              </a:rPr>
              <a:t>berufsrechtliches Verfahren einzuleiten und</a:t>
            </a:r>
            <a:r>
              <a:rPr lang="de-DE" sz="3200" dirty="0">
                <a:solidFill>
                  <a:schemeClr val="tx1"/>
                </a:solidFill>
              </a:rPr>
              <a:t> die </a:t>
            </a:r>
            <a:r>
              <a:rPr lang="de-DE" sz="3200" dirty="0">
                <a:solidFill>
                  <a:schemeClr val="accent1">
                    <a:lumMod val="75000"/>
                  </a:schemeClr>
                </a:solidFill>
              </a:rPr>
              <a:t>Ermittlungen fortzusetzen</a:t>
            </a:r>
            <a:r>
              <a:rPr lang="de-DE" sz="3200" dirty="0">
                <a:solidFill>
                  <a:schemeClr val="tx1"/>
                </a:solidFill>
              </a:rPr>
              <a:t>. Die Einleitung des berufsrechtlichen Verfahrens ist aktenkundig zu machen.“</a:t>
            </a:r>
            <a:endParaRPr lang="de-DE" sz="3200" kern="1200" noProof="0" dirty="0">
              <a:solidFill>
                <a:schemeClr val="tx1"/>
              </a:solidFill>
              <a:latin typeface="+mn-lt"/>
              <a:ea typeface="+mn-ea"/>
              <a:cs typeface="+mn-cs"/>
            </a:endParaRPr>
          </a:p>
        </p:txBody>
      </p:sp>
    </p:spTree>
    <p:extLst>
      <p:ext uri="{BB962C8B-B14F-4D97-AF65-F5344CB8AC3E}">
        <p14:creationId xmlns:p14="http://schemas.microsoft.com/office/powerpoint/2010/main" val="17271277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kern="1200" noProof="0" dirty="0">
                <a:solidFill>
                  <a:schemeClr val="accent1">
                    <a:lumMod val="50000"/>
                  </a:schemeClr>
                </a:solidFill>
                <a:effectLst>
                  <a:outerShdw blurRad="50800" dist="38100" dir="2700000" algn="tl" rotWithShape="0">
                    <a:prstClr val="black">
                      <a:alpha val="40000"/>
                    </a:prstClr>
                  </a:outerShdw>
                </a:effectLst>
              </a:rPr>
              <a:t>Ermittlungen</a:t>
            </a:r>
            <a:endParaRPr lang="de-DE" noProof="0" dirty="0">
              <a:solidFill>
                <a:schemeClr val="accent1">
                  <a:lumMod val="50000"/>
                </a:schemeClr>
              </a:solidFill>
            </a:endParaRPr>
          </a:p>
        </p:txBody>
      </p:sp>
      <p:sp>
        <p:nvSpPr>
          <p:cNvPr id="3" name="Rectangle 3"/>
          <p:cNvSpPr>
            <a:spLocks noGrp="1"/>
          </p:cNvSpPr>
          <p:nvPr>
            <p:ph type="body" idx="1"/>
          </p:nvPr>
        </p:nvSpPr>
        <p:spPr/>
        <p:txBody>
          <a:bodyPr>
            <a:normAutofit/>
          </a:bodyPr>
          <a:lstStyle/>
          <a:p>
            <a:pPr marL="365760" lvl="1" indent="0">
              <a:buNone/>
            </a:pPr>
            <a:r>
              <a:rPr lang="de-DE" sz="2800" kern="1200" noProof="0" dirty="0">
                <a:solidFill>
                  <a:schemeClr val="tx1"/>
                </a:solidFill>
                <a:latin typeface="+mn-lt"/>
                <a:ea typeface="+mn-ea"/>
                <a:cs typeface="+mn-cs"/>
              </a:rPr>
              <a:t>Verfahren der Beweiserhebung: § 61 Abs. 2 und 3 </a:t>
            </a:r>
            <a:r>
              <a:rPr lang="de-DE" sz="2800" kern="1200" noProof="0" dirty="0" err="1">
                <a:solidFill>
                  <a:schemeClr val="tx1"/>
                </a:solidFill>
                <a:latin typeface="+mn-lt"/>
                <a:ea typeface="+mn-ea"/>
                <a:cs typeface="+mn-cs"/>
              </a:rPr>
              <a:t>BlnHKG</a:t>
            </a:r>
            <a:r>
              <a:rPr lang="de-DE" sz="2800" kern="1200" noProof="0" dirty="0">
                <a:solidFill>
                  <a:schemeClr val="tx1"/>
                </a:solidFill>
                <a:latin typeface="+mn-lt"/>
                <a:ea typeface="+mn-ea"/>
                <a:cs typeface="+mn-cs"/>
              </a:rPr>
              <a:t>  </a:t>
            </a:r>
            <a:r>
              <a:rPr lang="de-DE" sz="2800" kern="1200" noProof="0" dirty="0" err="1">
                <a:solidFill>
                  <a:schemeClr val="tx1"/>
                </a:solidFill>
                <a:latin typeface="+mn-lt"/>
                <a:ea typeface="+mn-ea"/>
                <a:cs typeface="+mn-cs"/>
              </a:rPr>
              <a:t>i.V.m</a:t>
            </a:r>
            <a:r>
              <a:rPr lang="de-DE" sz="2800" kern="1200" noProof="0" dirty="0">
                <a:solidFill>
                  <a:schemeClr val="tx1"/>
                </a:solidFill>
                <a:latin typeface="+mn-lt"/>
                <a:ea typeface="+mn-ea"/>
                <a:cs typeface="+mn-cs"/>
              </a:rPr>
              <a:t>. §§ 24 bis 28 </a:t>
            </a:r>
            <a:r>
              <a:rPr lang="de-DE" sz="2800" kern="1200" noProof="0" dirty="0" err="1">
                <a:solidFill>
                  <a:schemeClr val="tx1"/>
                </a:solidFill>
                <a:latin typeface="+mn-lt"/>
                <a:ea typeface="+mn-ea"/>
                <a:cs typeface="+mn-cs"/>
              </a:rPr>
              <a:t>Disziplinargeset</a:t>
            </a:r>
            <a:r>
              <a:rPr lang="de-DE" sz="2800" dirty="0">
                <a:solidFill>
                  <a:schemeClr val="tx1"/>
                </a:solidFill>
              </a:rPr>
              <a:t>z Berlin</a:t>
            </a:r>
          </a:p>
          <a:p>
            <a:pPr lvl="1">
              <a:buFontTx/>
              <a:buChar char="-"/>
            </a:pPr>
            <a:r>
              <a:rPr lang="de-DE" sz="2800" dirty="0">
                <a:solidFill>
                  <a:schemeClr val="tx1"/>
                </a:solidFill>
              </a:rPr>
              <a:t>Beispiele für Beweismittel: Zeugenaussagen, Sachverständige, Urkunden</a:t>
            </a:r>
          </a:p>
          <a:p>
            <a:pPr lvl="1">
              <a:buFontTx/>
              <a:buChar char="-"/>
            </a:pPr>
            <a:r>
              <a:rPr lang="de-DE" sz="2800" dirty="0">
                <a:solidFill>
                  <a:schemeClr val="tx1"/>
                </a:solidFill>
              </a:rPr>
              <a:t>ggf. Vorstandsbeschluss zur </a:t>
            </a:r>
            <a:r>
              <a:rPr lang="de-DE" sz="2800" b="1" dirty="0">
                <a:solidFill>
                  <a:schemeClr val="tx1"/>
                </a:solidFill>
              </a:rPr>
              <a:t>Übertragung</a:t>
            </a:r>
            <a:r>
              <a:rPr lang="de-DE" sz="2800" dirty="0">
                <a:solidFill>
                  <a:schemeClr val="tx1"/>
                </a:solidFill>
              </a:rPr>
              <a:t> der Ermittlung/Teilen der Ermittlung </a:t>
            </a:r>
            <a:r>
              <a:rPr lang="de-DE" sz="2800" b="1" dirty="0">
                <a:solidFill>
                  <a:schemeClr val="tx1"/>
                </a:solidFill>
              </a:rPr>
              <a:t>an</a:t>
            </a:r>
            <a:r>
              <a:rPr lang="de-DE" sz="2800" dirty="0">
                <a:solidFill>
                  <a:schemeClr val="tx1"/>
                </a:solidFill>
              </a:rPr>
              <a:t> </a:t>
            </a:r>
            <a:r>
              <a:rPr lang="de-DE" sz="2800" b="1" dirty="0">
                <a:solidFill>
                  <a:schemeClr val="tx1"/>
                </a:solidFill>
              </a:rPr>
              <a:t>Ermittlungsperson</a:t>
            </a:r>
            <a:r>
              <a:rPr lang="de-DE" sz="2800" dirty="0">
                <a:solidFill>
                  <a:schemeClr val="tx1"/>
                </a:solidFill>
              </a:rPr>
              <a:t> nach § 62 </a:t>
            </a:r>
            <a:r>
              <a:rPr lang="de-DE" sz="2800" dirty="0" err="1">
                <a:solidFill>
                  <a:schemeClr val="tx1"/>
                </a:solidFill>
              </a:rPr>
              <a:t>BlnHKG</a:t>
            </a:r>
            <a:r>
              <a:rPr lang="de-DE" sz="2800" dirty="0">
                <a:solidFill>
                  <a:schemeClr val="tx1"/>
                </a:solidFill>
              </a:rPr>
              <a:t> (insbes. bei Zeugenbefragung, umfangreicher Beweiserhebung)</a:t>
            </a:r>
            <a:endParaRPr lang="de-DE" sz="2800" kern="1200" noProof="0" dirty="0">
              <a:solidFill>
                <a:schemeClr val="tx1"/>
              </a:solidFill>
              <a:latin typeface="+mn-lt"/>
              <a:ea typeface="+mn-ea"/>
              <a:cs typeface="+mn-cs"/>
            </a:endParaRPr>
          </a:p>
        </p:txBody>
      </p:sp>
    </p:spTree>
    <p:extLst>
      <p:ext uri="{BB962C8B-B14F-4D97-AF65-F5344CB8AC3E}">
        <p14:creationId xmlns:p14="http://schemas.microsoft.com/office/powerpoint/2010/main" val="252142114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accent1">
                    <a:lumMod val="50000"/>
                  </a:schemeClr>
                </a:solidFill>
                <a:effectLst>
                  <a:outerShdw blurRad="50800" dist="38100" dir="2700000" algn="tl" rotWithShape="0">
                    <a:prstClr val="black">
                      <a:alpha val="40000"/>
                    </a:prstClr>
                  </a:outerShdw>
                </a:effectLst>
              </a:rPr>
              <a:t>Ermittlungsverfahren nach § 62 </a:t>
            </a:r>
            <a:r>
              <a:rPr lang="de-DE" dirty="0" err="1">
                <a:solidFill>
                  <a:schemeClr val="accent1">
                    <a:lumMod val="50000"/>
                  </a:schemeClr>
                </a:solidFill>
                <a:effectLst>
                  <a:outerShdw blurRad="50800" dist="38100" dir="2700000" algn="tl" rotWithShape="0">
                    <a:prstClr val="black">
                      <a:alpha val="40000"/>
                    </a:prstClr>
                  </a:outerShdw>
                </a:effectLst>
              </a:rPr>
              <a:t>BlnHKG</a:t>
            </a:r>
            <a:endParaRPr lang="de-DE" dirty="0"/>
          </a:p>
        </p:txBody>
      </p:sp>
      <p:sp>
        <p:nvSpPr>
          <p:cNvPr id="3" name="Textplatzhalter 2"/>
          <p:cNvSpPr>
            <a:spLocks noGrp="1"/>
          </p:cNvSpPr>
          <p:nvPr>
            <p:ph type="body" idx="1"/>
          </p:nvPr>
        </p:nvSpPr>
        <p:spPr/>
        <p:txBody>
          <a:bodyPr/>
          <a:lstStyle/>
          <a:p>
            <a:r>
              <a:rPr lang="de-DE" b="1" dirty="0">
                <a:solidFill>
                  <a:schemeClr val="tx1"/>
                </a:solidFill>
              </a:rPr>
              <a:t>§ 62 Abs. 1 Satz 1 BlnHKG:</a:t>
            </a:r>
            <a:endParaRPr lang="de-DE" dirty="0">
              <a:solidFill>
                <a:schemeClr val="tx1"/>
              </a:solidFill>
            </a:endParaRPr>
          </a:p>
          <a:p>
            <a:r>
              <a:rPr lang="de-DE" dirty="0">
                <a:solidFill>
                  <a:schemeClr val="tx1"/>
                </a:solidFill>
              </a:rPr>
              <a:t>Die Kammer </a:t>
            </a:r>
            <a:r>
              <a:rPr lang="de-DE" u="sng" dirty="0">
                <a:solidFill>
                  <a:schemeClr val="tx1"/>
                </a:solidFill>
              </a:rPr>
              <a:t>kann</a:t>
            </a:r>
            <a:r>
              <a:rPr lang="de-DE" dirty="0">
                <a:solidFill>
                  <a:schemeClr val="tx1"/>
                </a:solidFill>
              </a:rPr>
              <a:t> eine Ermittlungsperson im Sinne des Absatzes 2 mit der Durchführung der Ermittlungen oder mit Teilen der Ermittlungen beauftragen.</a:t>
            </a:r>
          </a:p>
          <a:p>
            <a:r>
              <a:rPr lang="de-DE" dirty="0">
                <a:solidFill>
                  <a:schemeClr val="tx1"/>
                </a:solidFill>
              </a:rPr>
              <a:t>Das geschieht durch Beschluss des Vorstands (die Beschlussvorbereitung inklusive eines ersten Gutachtens zu möglichen Berufsverstößen erfolgt über das Justiziariat). </a:t>
            </a:r>
          </a:p>
          <a:p>
            <a:pPr marL="0" indent="0">
              <a:buNone/>
            </a:pPr>
            <a:endParaRPr lang="de-DE" dirty="0"/>
          </a:p>
        </p:txBody>
      </p:sp>
    </p:spTree>
    <p:extLst>
      <p:ext uri="{BB962C8B-B14F-4D97-AF65-F5344CB8AC3E}">
        <p14:creationId xmlns:p14="http://schemas.microsoft.com/office/powerpoint/2010/main" val="101860136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accent1">
                    <a:lumMod val="50000"/>
                  </a:schemeClr>
                </a:solidFill>
                <a:effectLst>
                  <a:outerShdw blurRad="50800" dist="38100" dir="2700000" algn="tl" rotWithShape="0">
                    <a:prstClr val="black">
                      <a:alpha val="40000"/>
                    </a:prstClr>
                  </a:outerShdw>
                </a:effectLst>
              </a:rPr>
              <a:t>Ermittlungsperson</a:t>
            </a:r>
            <a:endParaRPr lang="de-DE" dirty="0"/>
          </a:p>
        </p:txBody>
      </p:sp>
      <p:sp>
        <p:nvSpPr>
          <p:cNvPr id="3" name="Textplatzhalter 2"/>
          <p:cNvSpPr>
            <a:spLocks noGrp="1"/>
          </p:cNvSpPr>
          <p:nvPr>
            <p:ph type="body" idx="1"/>
          </p:nvPr>
        </p:nvSpPr>
        <p:spPr/>
        <p:txBody>
          <a:bodyPr/>
          <a:lstStyle/>
          <a:p>
            <a:r>
              <a:rPr lang="de-DE" b="1" dirty="0">
                <a:solidFill>
                  <a:schemeClr val="tx1"/>
                </a:solidFill>
              </a:rPr>
              <a:t>§ 62 Abs. 2 BlnHKG</a:t>
            </a:r>
            <a:endParaRPr lang="de-DE" dirty="0">
              <a:solidFill>
                <a:schemeClr val="tx1"/>
              </a:solidFill>
            </a:endParaRPr>
          </a:p>
          <a:p>
            <a:r>
              <a:rPr lang="de-DE" dirty="0">
                <a:solidFill>
                  <a:schemeClr val="tx1"/>
                </a:solidFill>
              </a:rPr>
              <a:t>Der Vorstand der Kammer kann eine Ermittlungsperson, die die Befähigung zum Richteramt hat (= sog. Volljurist/in), bestellen</a:t>
            </a:r>
          </a:p>
          <a:p>
            <a:r>
              <a:rPr lang="de-DE" dirty="0">
                <a:solidFill>
                  <a:schemeClr val="tx1"/>
                </a:solidFill>
              </a:rPr>
              <a:t>Die Ermittlungsperson ist in der Durchführung der Ermittlungen unabhängig und an Weisungen nicht gebunden.</a:t>
            </a:r>
          </a:p>
        </p:txBody>
      </p:sp>
    </p:spTree>
    <p:extLst>
      <p:ext uri="{BB962C8B-B14F-4D97-AF65-F5344CB8AC3E}">
        <p14:creationId xmlns:p14="http://schemas.microsoft.com/office/powerpoint/2010/main" val="3418048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accent1">
                    <a:lumMod val="50000"/>
                  </a:schemeClr>
                </a:solidFill>
                <a:effectLst>
                  <a:outerShdw blurRad="50800" dist="38100" dir="2700000" algn="tl" rotWithShape="0">
                    <a:prstClr val="black">
                      <a:alpha val="40000"/>
                    </a:prstClr>
                  </a:outerShdw>
                </a:effectLst>
              </a:rPr>
              <a:t>Beistand/Bevollmächtigte</a:t>
            </a:r>
            <a:endParaRPr lang="de-DE" dirty="0"/>
          </a:p>
        </p:txBody>
      </p:sp>
      <p:sp>
        <p:nvSpPr>
          <p:cNvPr id="3" name="Textplatzhalter 2"/>
          <p:cNvSpPr>
            <a:spLocks noGrp="1"/>
          </p:cNvSpPr>
          <p:nvPr>
            <p:ph type="body" idx="1"/>
          </p:nvPr>
        </p:nvSpPr>
        <p:spPr/>
        <p:txBody>
          <a:bodyPr>
            <a:normAutofit fontScale="85000" lnSpcReduction="20000"/>
          </a:bodyPr>
          <a:lstStyle/>
          <a:p>
            <a:pPr marL="0" indent="0">
              <a:buNone/>
            </a:pPr>
            <a:r>
              <a:rPr lang="de-DE" b="1" dirty="0">
                <a:solidFill>
                  <a:schemeClr val="tx1"/>
                </a:solidFill>
              </a:rPr>
              <a:t>§ 63 Abs. 2 </a:t>
            </a:r>
            <a:r>
              <a:rPr lang="de-DE" b="1" dirty="0" err="1">
                <a:solidFill>
                  <a:schemeClr val="tx1"/>
                </a:solidFill>
              </a:rPr>
              <a:t>BlnHKG</a:t>
            </a:r>
            <a:r>
              <a:rPr lang="de-DE" b="1" dirty="0">
                <a:solidFill>
                  <a:schemeClr val="tx1"/>
                </a:solidFill>
              </a:rPr>
              <a:t>:</a:t>
            </a:r>
            <a:endParaRPr lang="de-DE" dirty="0">
              <a:solidFill>
                <a:schemeClr val="tx1"/>
              </a:solidFill>
            </a:endParaRPr>
          </a:p>
          <a:p>
            <a:pPr marL="0" indent="0">
              <a:buNone/>
            </a:pPr>
            <a:r>
              <a:rPr lang="de-DE" dirty="0">
                <a:solidFill>
                  <a:schemeClr val="tx1"/>
                </a:solidFill>
              </a:rPr>
              <a:t> </a:t>
            </a:r>
          </a:p>
          <a:p>
            <a:r>
              <a:rPr lang="de-DE" dirty="0">
                <a:solidFill>
                  <a:schemeClr val="tx1"/>
                </a:solidFill>
              </a:rPr>
              <a:t>als Bevollmächtigte sind Personen zugelassen, die die Befähigung zum Richteramt haben (= die, die vertreten und über die der Schriftverkehr abgewickelt wird)</a:t>
            </a:r>
          </a:p>
          <a:p>
            <a:r>
              <a:rPr lang="de-DE" dirty="0">
                <a:solidFill>
                  <a:schemeClr val="tx1"/>
                </a:solidFill>
              </a:rPr>
              <a:t>als Beistand auch Berufsangehörige (= die, die „mitkommen“) </a:t>
            </a:r>
          </a:p>
          <a:p>
            <a:r>
              <a:rPr lang="de-DE" dirty="0">
                <a:solidFill>
                  <a:schemeClr val="tx1"/>
                </a:solidFill>
              </a:rPr>
              <a:t>andere geeignete Personen können nur mit Genehmigung der Kammer zugelassen werden (bspw. Ehepartner).</a:t>
            </a:r>
          </a:p>
          <a:p>
            <a:pPr marL="0" indent="0">
              <a:buNone/>
            </a:pPr>
            <a:endParaRPr lang="de-DE" dirty="0">
              <a:solidFill>
                <a:schemeClr val="tx1"/>
              </a:solidFill>
            </a:endParaRPr>
          </a:p>
          <a:p>
            <a:pPr marL="0" indent="0">
              <a:buNone/>
            </a:pPr>
            <a:r>
              <a:rPr lang="de-DE" u="sng" dirty="0">
                <a:solidFill>
                  <a:schemeClr val="tx1"/>
                </a:solidFill>
              </a:rPr>
              <a:t>Klarstellung</a:t>
            </a:r>
            <a:r>
              <a:rPr lang="de-DE" dirty="0">
                <a:solidFill>
                  <a:schemeClr val="tx1"/>
                </a:solidFill>
              </a:rPr>
              <a:t>: Zu Terminen in der Kammer kann man sich immer begleiten lassen – aber Terminen (mit) </a:t>
            </a:r>
            <a:r>
              <a:rPr lang="de-DE" u="sng" dirty="0">
                <a:solidFill>
                  <a:schemeClr val="tx1"/>
                </a:solidFill>
              </a:rPr>
              <a:t>beiwohnen</a:t>
            </a:r>
            <a:r>
              <a:rPr lang="de-DE" dirty="0">
                <a:solidFill>
                  <a:schemeClr val="tx1"/>
                </a:solidFill>
              </a:rPr>
              <a:t> können nur die vorbenannten Personen.</a:t>
            </a:r>
          </a:p>
          <a:p>
            <a:endParaRPr lang="de-DE" dirty="0"/>
          </a:p>
        </p:txBody>
      </p:sp>
    </p:spTree>
    <p:extLst>
      <p:ext uri="{BB962C8B-B14F-4D97-AF65-F5344CB8AC3E}">
        <p14:creationId xmlns:p14="http://schemas.microsoft.com/office/powerpoint/2010/main" val="9593084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solidFill>
                  <a:schemeClr val="accent1">
                    <a:lumMod val="50000"/>
                  </a:schemeClr>
                </a:solidFill>
                <a:effectLst>
                  <a:outerShdw blurRad="50800" dist="38100" dir="2700000" algn="tl" rotWithShape="0">
                    <a:prstClr val="black">
                      <a:alpha val="40000"/>
                    </a:prstClr>
                  </a:outerShdw>
                </a:effectLst>
              </a:rPr>
              <a:t>Durchführung der Ermittlungen</a:t>
            </a:r>
            <a:endParaRPr lang="de-DE" dirty="0"/>
          </a:p>
        </p:txBody>
      </p:sp>
      <p:sp>
        <p:nvSpPr>
          <p:cNvPr id="3" name="Textplatzhalter 2"/>
          <p:cNvSpPr>
            <a:spLocks noGrp="1"/>
          </p:cNvSpPr>
          <p:nvPr>
            <p:ph type="body" idx="1"/>
          </p:nvPr>
        </p:nvSpPr>
        <p:spPr/>
        <p:txBody>
          <a:bodyPr>
            <a:normAutofit fontScale="92500" lnSpcReduction="10000"/>
          </a:bodyPr>
          <a:lstStyle/>
          <a:p>
            <a:pPr marL="0" indent="0">
              <a:buNone/>
            </a:pPr>
            <a:r>
              <a:rPr lang="de-DE" b="1" dirty="0">
                <a:solidFill>
                  <a:schemeClr val="tx1"/>
                </a:solidFill>
              </a:rPr>
              <a:t>(Rechtsgrundlagen: § 61 Abs. 2 bis 4 </a:t>
            </a:r>
            <a:r>
              <a:rPr lang="de-DE" b="1" dirty="0" err="1">
                <a:solidFill>
                  <a:schemeClr val="tx1"/>
                </a:solidFill>
              </a:rPr>
              <a:t>BlnHKG</a:t>
            </a:r>
            <a:r>
              <a:rPr lang="de-DE" b="1" dirty="0">
                <a:solidFill>
                  <a:schemeClr val="tx1"/>
                </a:solidFill>
              </a:rPr>
              <a:t>)</a:t>
            </a:r>
            <a:br>
              <a:rPr lang="de-DE" b="1" dirty="0">
                <a:solidFill>
                  <a:schemeClr val="tx1"/>
                </a:solidFill>
              </a:rPr>
            </a:br>
            <a:endParaRPr lang="de-DE" dirty="0">
              <a:solidFill>
                <a:schemeClr val="tx1"/>
              </a:solidFill>
            </a:endParaRPr>
          </a:p>
          <a:p>
            <a:pPr marL="0" indent="0">
              <a:buNone/>
            </a:pPr>
            <a:r>
              <a:rPr lang="de-DE" dirty="0">
                <a:solidFill>
                  <a:schemeClr val="tx1"/>
                </a:solidFill>
              </a:rPr>
              <a:t>bei der Durchführung der Ermittlungen sind wesentliche Regelungen des für Beamte geltenden Disziplinargesetzes anzuwenden, soweit sie nicht zu den Bestimmungen dieses Gesetzes in Widerspruch stehen und die Eigenart des berufsrechtlichen Verfahrens nicht entgegensteht.</a:t>
            </a:r>
            <a:br>
              <a:rPr lang="de-DE" dirty="0">
                <a:solidFill>
                  <a:schemeClr val="tx1"/>
                </a:solidFill>
              </a:rPr>
            </a:br>
            <a:br>
              <a:rPr lang="de-DE" dirty="0">
                <a:solidFill>
                  <a:schemeClr val="tx1"/>
                </a:solidFill>
              </a:rPr>
            </a:br>
            <a:r>
              <a:rPr lang="de-DE" dirty="0">
                <a:solidFill>
                  <a:schemeClr val="tx1"/>
                </a:solidFill>
              </a:rPr>
              <a:t>Im Einzelnen:</a:t>
            </a:r>
          </a:p>
          <a:p>
            <a:pPr marL="0" indent="0">
              <a:buNone/>
            </a:pPr>
            <a:br>
              <a:rPr lang="de-DE" dirty="0"/>
            </a:br>
            <a:r>
              <a:rPr lang="de-DE" dirty="0"/>
              <a:t> </a:t>
            </a:r>
          </a:p>
          <a:p>
            <a:endParaRPr lang="de-DE" dirty="0"/>
          </a:p>
        </p:txBody>
      </p:sp>
    </p:spTree>
    <p:extLst>
      <p:ext uri="{BB962C8B-B14F-4D97-AF65-F5344CB8AC3E}">
        <p14:creationId xmlns:p14="http://schemas.microsoft.com/office/powerpoint/2010/main" val="36582383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solidFill>
                  <a:schemeClr val="accent1">
                    <a:lumMod val="50000"/>
                  </a:schemeClr>
                </a:solidFill>
                <a:effectLst>
                  <a:outerShdw blurRad="50800" dist="38100" dir="2700000" algn="tl" rotWithShape="0">
                    <a:prstClr val="black">
                      <a:alpha val="40000"/>
                    </a:prstClr>
                  </a:outerShdw>
                </a:effectLst>
              </a:rPr>
              <a:t>Beschuldigtenvernehmung</a:t>
            </a:r>
            <a:endParaRPr lang="de-DE" dirty="0"/>
          </a:p>
        </p:txBody>
      </p:sp>
      <p:sp>
        <p:nvSpPr>
          <p:cNvPr id="3" name="Textplatzhalter 2"/>
          <p:cNvSpPr>
            <a:spLocks noGrp="1"/>
          </p:cNvSpPr>
          <p:nvPr>
            <p:ph type="body" idx="1"/>
          </p:nvPr>
        </p:nvSpPr>
        <p:spPr/>
        <p:txBody>
          <a:bodyPr/>
          <a:lstStyle/>
          <a:p>
            <a:pPr marL="0" indent="0">
              <a:buNone/>
            </a:pPr>
            <a:r>
              <a:rPr lang="de-DE" dirty="0">
                <a:solidFill>
                  <a:schemeClr val="tx1"/>
                </a:solidFill>
              </a:rPr>
              <a:t>§ 24 </a:t>
            </a:r>
            <a:r>
              <a:rPr lang="de-DE" dirty="0" err="1">
                <a:solidFill>
                  <a:schemeClr val="tx1"/>
                </a:solidFill>
              </a:rPr>
              <a:t>DiszG</a:t>
            </a:r>
            <a:endParaRPr lang="de-DE" dirty="0">
              <a:solidFill>
                <a:schemeClr val="tx1"/>
              </a:solidFill>
            </a:endParaRPr>
          </a:p>
          <a:p>
            <a:r>
              <a:rPr lang="de-DE" dirty="0">
                <a:solidFill>
                  <a:schemeClr val="tx1"/>
                </a:solidFill>
              </a:rPr>
              <a:t>Vorladung durch den Ermittlungsführer zum Vernehmungstermin unter Hinweis auf das bestehende </a:t>
            </a:r>
            <a:r>
              <a:rPr lang="de-DE" u="sng" dirty="0">
                <a:solidFill>
                  <a:schemeClr val="tx1"/>
                </a:solidFill>
              </a:rPr>
              <a:t>Schweigerecht </a:t>
            </a:r>
            <a:r>
              <a:rPr lang="de-DE" dirty="0">
                <a:solidFill>
                  <a:schemeClr val="tx1"/>
                </a:solidFill>
              </a:rPr>
              <a:t> (und gleichzeitigem Hinweis, dass ggf. die Verpflichtung besteht, mitzuteilen, dass von dem Schweigerecht Gebrauch gemacht wird)</a:t>
            </a:r>
          </a:p>
          <a:p>
            <a:r>
              <a:rPr lang="de-DE" dirty="0">
                <a:solidFill>
                  <a:schemeClr val="tx1"/>
                </a:solidFill>
              </a:rPr>
              <a:t>Beistand/Bevollmächtigte haben das Recht zur Teilnahme an der Vernehmung.</a:t>
            </a:r>
          </a:p>
          <a:p>
            <a:endParaRPr lang="de-DE" dirty="0"/>
          </a:p>
          <a:p>
            <a:endParaRPr lang="de-DE" dirty="0"/>
          </a:p>
        </p:txBody>
      </p:sp>
    </p:spTree>
    <p:extLst>
      <p:ext uri="{BB962C8B-B14F-4D97-AF65-F5344CB8AC3E}">
        <p14:creationId xmlns:p14="http://schemas.microsoft.com/office/powerpoint/2010/main" val="239106718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accent1">
                    <a:lumMod val="50000"/>
                  </a:schemeClr>
                </a:solidFill>
                <a:effectLst>
                  <a:outerShdw blurRad="50800" dist="38100" dir="2700000" algn="tl" rotWithShape="0">
                    <a:prstClr val="black">
                      <a:alpha val="40000"/>
                    </a:prstClr>
                  </a:outerShdw>
                </a:effectLst>
              </a:rPr>
              <a:t>Beschuldigtenvernehmung</a:t>
            </a:r>
            <a:endParaRPr lang="de-DE" dirty="0"/>
          </a:p>
        </p:txBody>
      </p:sp>
      <p:sp>
        <p:nvSpPr>
          <p:cNvPr id="3" name="Textplatzhalter 2"/>
          <p:cNvSpPr>
            <a:spLocks noGrp="1"/>
          </p:cNvSpPr>
          <p:nvPr>
            <p:ph type="body" idx="1"/>
          </p:nvPr>
        </p:nvSpPr>
        <p:spPr/>
        <p:txBody>
          <a:bodyPr/>
          <a:lstStyle/>
          <a:p>
            <a:r>
              <a:rPr lang="de-DE" dirty="0">
                <a:solidFill>
                  <a:schemeClr val="tx1"/>
                </a:solidFill>
              </a:rPr>
              <a:t>beschuldigte Person kann selbst Beweisanträge stellen (auch schon vor dem Vernehmungstermin. Dem Beweisantrag ist stattzugeben, soweit er für die Tat- oder Schuldfrage oder für die Bemessung der Art und Höhe der berufsrechtlichen Maßnahme von Bedeutung sein kann.</a:t>
            </a:r>
          </a:p>
          <a:p>
            <a:r>
              <a:rPr lang="de-DE" dirty="0">
                <a:solidFill>
                  <a:schemeClr val="tx1"/>
                </a:solidFill>
              </a:rPr>
              <a:t>Die Ermittlungsperson hat zu allen Vernehmungen und Beweiserhebungen eine Vertreterin oder einen Vertreter der Kammer zu laden (§ 62 Abs. 1 Satz 2 </a:t>
            </a:r>
            <a:r>
              <a:rPr lang="de-DE" dirty="0" err="1">
                <a:solidFill>
                  <a:schemeClr val="tx1"/>
                </a:solidFill>
              </a:rPr>
              <a:t>BlnHKG</a:t>
            </a:r>
            <a:r>
              <a:rPr lang="de-DE" dirty="0">
                <a:solidFill>
                  <a:schemeClr val="tx1"/>
                </a:solidFill>
              </a:rPr>
              <a:t>) – </a:t>
            </a:r>
            <a:r>
              <a:rPr lang="de-DE" dirty="0" err="1">
                <a:solidFill>
                  <a:schemeClr val="tx1"/>
                </a:solidFill>
              </a:rPr>
              <a:t>i.d.R</a:t>
            </a:r>
            <a:r>
              <a:rPr lang="de-DE" dirty="0">
                <a:solidFill>
                  <a:schemeClr val="tx1"/>
                </a:solidFill>
              </a:rPr>
              <a:t> ist Justiziarin anwesend</a:t>
            </a:r>
          </a:p>
        </p:txBody>
      </p:sp>
    </p:spTree>
    <p:extLst>
      <p:ext uri="{BB962C8B-B14F-4D97-AF65-F5344CB8AC3E}">
        <p14:creationId xmlns:p14="http://schemas.microsoft.com/office/powerpoint/2010/main" val="3164231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accent1">
                    <a:lumMod val="50000"/>
                  </a:schemeClr>
                </a:solidFill>
                <a:effectLst>
                  <a:outerShdw blurRad="50800" dist="38100" dir="2700000" algn="tl" rotWithShape="0">
                    <a:prstClr val="black">
                      <a:alpha val="40000"/>
                    </a:prstClr>
                  </a:outerShdw>
                </a:effectLst>
              </a:rPr>
              <a:t>Beschuldigtenvernehmung</a:t>
            </a:r>
            <a:endParaRPr lang="de-DE" dirty="0"/>
          </a:p>
        </p:txBody>
      </p:sp>
      <p:sp>
        <p:nvSpPr>
          <p:cNvPr id="3" name="Textplatzhalter 2"/>
          <p:cNvSpPr>
            <a:spLocks noGrp="1"/>
          </p:cNvSpPr>
          <p:nvPr>
            <p:ph type="body" idx="1"/>
          </p:nvPr>
        </p:nvSpPr>
        <p:spPr/>
        <p:txBody>
          <a:bodyPr/>
          <a:lstStyle/>
          <a:p>
            <a:r>
              <a:rPr lang="de-DE" dirty="0">
                <a:solidFill>
                  <a:schemeClr val="tx1"/>
                </a:solidFill>
              </a:rPr>
              <a:t>Dauer: i.d.R. 30 bis 90 Minuten</a:t>
            </a:r>
          </a:p>
          <a:p>
            <a:r>
              <a:rPr lang="de-DE" dirty="0">
                <a:solidFill>
                  <a:schemeClr val="tx1"/>
                </a:solidFill>
              </a:rPr>
              <a:t>Über den Inhalt der Vernehmung wird ein Protokoll geführt, das – ggf. nach Korrekturwünschen durch das vernommene Kammermitglied - vom Ermittlungsführer, dem beschuldigten Kammermitglied und der Protokollführerin unterschrieben wird (§ 28 Disziplinargesetz).</a:t>
            </a:r>
          </a:p>
          <a:p>
            <a:endParaRPr lang="de-DE" dirty="0"/>
          </a:p>
        </p:txBody>
      </p:sp>
    </p:spTree>
    <p:extLst>
      <p:ext uri="{BB962C8B-B14F-4D97-AF65-F5344CB8AC3E}">
        <p14:creationId xmlns:p14="http://schemas.microsoft.com/office/powerpoint/2010/main" val="337341154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solidFill>
                  <a:schemeClr val="accent1">
                    <a:lumMod val="50000"/>
                  </a:schemeClr>
                </a:solidFill>
                <a:effectLst>
                  <a:outerShdw blurRad="50800" dist="38100" dir="2700000" algn="tl" rotWithShape="0">
                    <a:prstClr val="black">
                      <a:alpha val="40000"/>
                    </a:prstClr>
                  </a:outerShdw>
                </a:effectLst>
              </a:rPr>
              <a:t>Zeugen-/Sachverständigenvernehmung</a:t>
            </a:r>
            <a:endParaRPr lang="de-DE" dirty="0"/>
          </a:p>
        </p:txBody>
      </p:sp>
      <p:sp>
        <p:nvSpPr>
          <p:cNvPr id="3" name="Textplatzhalter 2"/>
          <p:cNvSpPr>
            <a:spLocks noGrp="1"/>
          </p:cNvSpPr>
          <p:nvPr>
            <p:ph type="body" idx="1"/>
          </p:nvPr>
        </p:nvSpPr>
        <p:spPr/>
        <p:txBody>
          <a:bodyPr>
            <a:normAutofit fontScale="77500" lnSpcReduction="20000"/>
          </a:bodyPr>
          <a:lstStyle/>
          <a:p>
            <a:pPr marL="0" indent="0">
              <a:buNone/>
            </a:pPr>
            <a:r>
              <a:rPr lang="de-DE" dirty="0">
                <a:solidFill>
                  <a:schemeClr val="tx1"/>
                </a:solidFill>
              </a:rPr>
              <a:t>§ 25 </a:t>
            </a:r>
            <a:r>
              <a:rPr lang="de-DE" dirty="0" err="1">
                <a:solidFill>
                  <a:schemeClr val="tx1"/>
                </a:solidFill>
              </a:rPr>
              <a:t>DiszG</a:t>
            </a:r>
            <a:endParaRPr lang="de-DE" dirty="0">
              <a:solidFill>
                <a:schemeClr val="tx1"/>
              </a:solidFill>
            </a:endParaRPr>
          </a:p>
          <a:p>
            <a:r>
              <a:rPr lang="de-DE" dirty="0">
                <a:solidFill>
                  <a:schemeClr val="tx1"/>
                </a:solidFill>
              </a:rPr>
              <a:t>Zeugen sind zu einer wahrheitsgemäßen Aussage verpflichtet, ebenso Sachverständige zur Erstattung ihres Gutachtens.</a:t>
            </a:r>
          </a:p>
          <a:p>
            <a:r>
              <a:rPr lang="de-DE" dirty="0">
                <a:solidFill>
                  <a:schemeClr val="tx1"/>
                </a:solidFill>
              </a:rPr>
              <a:t>Verweigern Zeugen ohne rechtlich geschützten Grund die Aussage, kann das (Berufs-)Gericht um deren Vernehmung ersucht werden. </a:t>
            </a:r>
          </a:p>
          <a:p>
            <a:r>
              <a:rPr lang="de-DE" dirty="0">
                <a:solidFill>
                  <a:schemeClr val="tx1"/>
                </a:solidFill>
              </a:rPr>
              <a:t>Gründe für eine berechtigte Zeugnisverweigerung sind z.B.: verwandt oder verschwägert mit dem beschuldigten Kammermitglied oder könnten sich durch eine wahrheitsgemäße Aussage selbst der Gefahr einer berufs- oder strafrechtlichen Verfolgung aussetzen.</a:t>
            </a:r>
          </a:p>
          <a:p>
            <a:r>
              <a:rPr lang="de-DE" dirty="0">
                <a:solidFill>
                  <a:schemeClr val="tx1"/>
                </a:solidFill>
              </a:rPr>
              <a:t>Zeugen können sich eines Rechtsbeistands bedienen, der bei der Vernehmung zugegen sein darf.</a:t>
            </a:r>
          </a:p>
          <a:p>
            <a:endParaRPr lang="de-DE" dirty="0"/>
          </a:p>
        </p:txBody>
      </p:sp>
    </p:spTree>
    <p:extLst>
      <p:ext uri="{BB962C8B-B14F-4D97-AF65-F5344CB8AC3E}">
        <p14:creationId xmlns:p14="http://schemas.microsoft.com/office/powerpoint/2010/main" val="3793455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kern="1200" noProof="0" dirty="0">
                <a:solidFill>
                  <a:schemeClr val="accent1">
                    <a:lumMod val="50000"/>
                  </a:schemeClr>
                </a:solidFill>
                <a:effectLst>
                  <a:outerShdw blurRad="50800" dist="38100" dir="2700000" algn="tl" rotWithShape="0">
                    <a:prstClr val="black">
                      <a:alpha val="40000"/>
                    </a:prstClr>
                  </a:outerShdw>
                </a:effectLst>
              </a:rPr>
              <a:t>Überblick</a:t>
            </a:r>
            <a:endParaRPr lang="de-DE" noProof="0" dirty="0">
              <a:solidFill>
                <a:schemeClr val="accent1">
                  <a:lumMod val="50000"/>
                </a:schemeClr>
              </a:solidFill>
            </a:endParaRPr>
          </a:p>
        </p:txBody>
      </p:sp>
      <p:sp>
        <p:nvSpPr>
          <p:cNvPr id="3" name="Rectangle 3"/>
          <p:cNvSpPr>
            <a:spLocks noGrp="1"/>
          </p:cNvSpPr>
          <p:nvPr>
            <p:ph type="body" idx="1"/>
          </p:nvPr>
        </p:nvSpPr>
        <p:spPr/>
        <p:txBody>
          <a:bodyPr>
            <a:normAutofit fontScale="92500" lnSpcReduction="10000"/>
          </a:bodyPr>
          <a:lstStyle/>
          <a:p>
            <a:pPr marL="365760" lvl="1" indent="0">
              <a:buNone/>
            </a:pPr>
            <a:endParaRPr lang="de-DE" kern="1200" noProof="0" dirty="0">
              <a:solidFill>
                <a:schemeClr val="tx1"/>
              </a:solidFill>
              <a:latin typeface="+mn-lt"/>
              <a:ea typeface="+mn-ea"/>
              <a:cs typeface="+mn-cs"/>
            </a:endParaRPr>
          </a:p>
          <a:p>
            <a:pPr lvl="1"/>
            <a:r>
              <a:rPr lang="de-DE" sz="3600" kern="1200" noProof="0" dirty="0">
                <a:solidFill>
                  <a:schemeClr val="tx1"/>
                </a:solidFill>
                <a:latin typeface="+mn-lt"/>
                <a:ea typeface="+mn-ea"/>
                <a:cs typeface="+mn-cs"/>
              </a:rPr>
              <a:t>Ermittlungsverfahren (§ 61 Abs. 1 </a:t>
            </a:r>
            <a:r>
              <a:rPr lang="de-DE" sz="3600" kern="1200" noProof="0" dirty="0" err="1">
                <a:solidFill>
                  <a:schemeClr val="tx1"/>
                </a:solidFill>
                <a:latin typeface="+mn-lt"/>
                <a:ea typeface="+mn-ea"/>
                <a:cs typeface="+mn-cs"/>
              </a:rPr>
              <a:t>BlnHKG</a:t>
            </a:r>
            <a:r>
              <a:rPr lang="de-DE" sz="3600" kern="1200" noProof="0" dirty="0">
                <a:solidFill>
                  <a:schemeClr val="tx1"/>
                </a:solidFill>
                <a:latin typeface="+mn-lt"/>
                <a:ea typeface="+mn-ea"/>
                <a:cs typeface="+mn-cs"/>
              </a:rPr>
              <a:t>)</a:t>
            </a:r>
          </a:p>
          <a:p>
            <a:pPr lvl="2"/>
            <a:r>
              <a:rPr lang="de-DE" sz="3200" kern="1200" noProof="0" dirty="0">
                <a:solidFill>
                  <a:schemeClr val="accent1">
                    <a:lumMod val="75000"/>
                  </a:schemeClr>
                </a:solidFill>
                <a:latin typeface="+mn-lt"/>
                <a:ea typeface="+mn-ea"/>
                <a:cs typeface="+mn-cs"/>
              </a:rPr>
              <a:t>Tätigkeit der Ermittlungsperson</a:t>
            </a:r>
            <a:r>
              <a:rPr lang="de-DE" sz="3200" kern="1200" noProof="0" dirty="0">
                <a:solidFill>
                  <a:schemeClr val="tx1"/>
                </a:solidFill>
                <a:latin typeface="+mn-lt"/>
                <a:ea typeface="+mn-ea"/>
                <a:cs typeface="+mn-cs"/>
              </a:rPr>
              <a:t> (</a:t>
            </a:r>
            <a:r>
              <a:rPr lang="de-DE" sz="3200" dirty="0">
                <a:solidFill>
                  <a:schemeClr val="tx1"/>
                </a:solidFill>
              </a:rPr>
              <a:t>§ 62 </a:t>
            </a:r>
            <a:r>
              <a:rPr lang="de-DE" sz="3200" dirty="0" err="1">
                <a:solidFill>
                  <a:schemeClr val="tx1"/>
                </a:solidFill>
              </a:rPr>
              <a:t>BlnHKG</a:t>
            </a:r>
            <a:r>
              <a:rPr lang="de-DE" sz="3200" dirty="0">
                <a:solidFill>
                  <a:schemeClr val="tx1"/>
                </a:solidFill>
              </a:rPr>
              <a:t>)</a:t>
            </a:r>
            <a:endParaRPr lang="de-DE" sz="3200" kern="1200" noProof="0" dirty="0">
              <a:solidFill>
                <a:schemeClr val="tx1"/>
              </a:solidFill>
              <a:latin typeface="+mn-lt"/>
              <a:ea typeface="+mn-ea"/>
              <a:cs typeface="+mn-cs"/>
            </a:endParaRPr>
          </a:p>
          <a:p>
            <a:pPr lvl="1"/>
            <a:r>
              <a:rPr lang="de-DE" sz="3600" dirty="0">
                <a:solidFill>
                  <a:schemeClr val="tx1"/>
                </a:solidFill>
              </a:rPr>
              <a:t>Einleitung eines berufsrechtlichen Verfahrens (§ 61 Abs. 5 </a:t>
            </a:r>
            <a:r>
              <a:rPr lang="de-DE" sz="3600" dirty="0" err="1">
                <a:solidFill>
                  <a:schemeClr val="tx1"/>
                </a:solidFill>
              </a:rPr>
              <a:t>BlnHKG</a:t>
            </a:r>
            <a:r>
              <a:rPr lang="de-DE" sz="3600" dirty="0">
                <a:solidFill>
                  <a:schemeClr val="tx1"/>
                </a:solidFill>
              </a:rPr>
              <a:t>)</a:t>
            </a:r>
          </a:p>
          <a:p>
            <a:pPr lvl="1"/>
            <a:r>
              <a:rPr lang="de-DE" sz="3600" kern="1200" noProof="0" dirty="0">
                <a:solidFill>
                  <a:schemeClr val="tx1"/>
                </a:solidFill>
                <a:latin typeface="+mn-lt"/>
                <a:ea typeface="+mn-ea"/>
                <a:cs typeface="+mn-cs"/>
              </a:rPr>
              <a:t>Einstellung ( 64 </a:t>
            </a:r>
            <a:r>
              <a:rPr lang="de-DE" sz="3600" kern="1200" noProof="0" dirty="0" err="1">
                <a:solidFill>
                  <a:schemeClr val="tx1"/>
                </a:solidFill>
                <a:latin typeface="+mn-lt"/>
                <a:ea typeface="+mn-ea"/>
                <a:cs typeface="+mn-cs"/>
              </a:rPr>
              <a:t>BlnHKG</a:t>
            </a:r>
            <a:r>
              <a:rPr lang="de-DE" sz="3600" dirty="0">
                <a:solidFill>
                  <a:schemeClr val="tx1"/>
                </a:solidFill>
              </a:rPr>
              <a:t>)</a:t>
            </a:r>
            <a:endParaRPr lang="de-DE" sz="3600" kern="1200" noProof="0" dirty="0">
              <a:solidFill>
                <a:schemeClr val="tx1"/>
              </a:solidFill>
              <a:latin typeface="+mn-lt"/>
              <a:ea typeface="+mn-ea"/>
              <a:cs typeface="+mn-cs"/>
            </a:endParaRPr>
          </a:p>
          <a:p>
            <a:pPr lvl="1"/>
            <a:r>
              <a:rPr lang="de-DE" sz="3600" kern="1200" noProof="0" dirty="0">
                <a:solidFill>
                  <a:schemeClr val="tx1"/>
                </a:solidFill>
                <a:latin typeface="+mn-lt"/>
                <a:ea typeface="+mn-ea"/>
                <a:cs typeface="+mn-cs"/>
              </a:rPr>
              <a:t>Rüge (§ 65 </a:t>
            </a:r>
            <a:r>
              <a:rPr lang="de-DE" sz="3600" kern="1200" noProof="0" dirty="0" err="1">
                <a:solidFill>
                  <a:schemeClr val="tx1"/>
                </a:solidFill>
                <a:latin typeface="+mn-lt"/>
                <a:ea typeface="+mn-ea"/>
                <a:cs typeface="+mn-cs"/>
              </a:rPr>
              <a:t>BlnHKG</a:t>
            </a:r>
            <a:r>
              <a:rPr lang="de-DE" sz="3600" kern="1200" noProof="0" dirty="0">
                <a:solidFill>
                  <a:schemeClr val="tx1"/>
                </a:solidFill>
                <a:latin typeface="+mn-lt"/>
                <a:ea typeface="+mn-ea"/>
                <a:cs typeface="+mn-cs"/>
              </a:rPr>
              <a:t>)</a:t>
            </a:r>
          </a:p>
          <a:p>
            <a:pPr lvl="1"/>
            <a:r>
              <a:rPr lang="de-DE" sz="3000" dirty="0">
                <a:solidFill>
                  <a:schemeClr val="tx1"/>
                </a:solidFill>
              </a:rPr>
              <a:t>Ohne detaillierte Darstellung: Berufsgerichtsverfahren (§§ 74 ff. </a:t>
            </a:r>
            <a:r>
              <a:rPr lang="de-DE" sz="3000" dirty="0" err="1">
                <a:solidFill>
                  <a:schemeClr val="tx1"/>
                </a:solidFill>
              </a:rPr>
              <a:t>BlnHKG</a:t>
            </a:r>
            <a:r>
              <a:rPr lang="de-DE" sz="3000" dirty="0">
                <a:solidFill>
                  <a:schemeClr val="tx1"/>
                </a:solidFill>
              </a:rPr>
              <a:t>)</a:t>
            </a:r>
            <a:endParaRPr lang="de-DE" sz="3000" kern="1200" noProof="0" dirty="0">
              <a:solidFill>
                <a:schemeClr val="tx1"/>
              </a:solidFill>
              <a:latin typeface="+mn-lt"/>
              <a:ea typeface="+mn-ea"/>
              <a:cs typeface="+mn-cs"/>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solidFill>
                  <a:schemeClr val="accent1">
                    <a:lumMod val="50000"/>
                  </a:schemeClr>
                </a:solidFill>
                <a:effectLst>
                  <a:outerShdw blurRad="50800" dist="38100" dir="2700000" algn="tl" rotWithShape="0">
                    <a:prstClr val="black">
                      <a:alpha val="40000"/>
                    </a:prstClr>
                  </a:outerShdw>
                </a:effectLst>
              </a:rPr>
              <a:t>Exkurs: eidliche Zeugenvernehmung</a:t>
            </a:r>
            <a:endParaRPr lang="de-DE" dirty="0"/>
          </a:p>
        </p:txBody>
      </p:sp>
      <p:sp>
        <p:nvSpPr>
          <p:cNvPr id="3" name="Textplatzhalter 2"/>
          <p:cNvSpPr>
            <a:spLocks noGrp="1"/>
          </p:cNvSpPr>
          <p:nvPr>
            <p:ph type="body" idx="1"/>
          </p:nvPr>
        </p:nvSpPr>
        <p:spPr/>
        <p:txBody>
          <a:bodyPr>
            <a:normAutofit/>
          </a:bodyPr>
          <a:lstStyle/>
          <a:p>
            <a:pPr marL="0" indent="0">
              <a:buNone/>
            </a:pPr>
            <a:r>
              <a:rPr lang="de-DE" dirty="0">
                <a:solidFill>
                  <a:schemeClr val="tx1"/>
                </a:solidFill>
              </a:rPr>
              <a:t>§ 61 Abs. 3 </a:t>
            </a:r>
            <a:r>
              <a:rPr lang="de-DE" dirty="0" err="1">
                <a:solidFill>
                  <a:schemeClr val="tx1"/>
                </a:solidFill>
              </a:rPr>
              <a:t>BlnHKG</a:t>
            </a:r>
            <a:r>
              <a:rPr lang="de-DE" dirty="0">
                <a:solidFill>
                  <a:schemeClr val="tx1"/>
                </a:solidFill>
              </a:rPr>
              <a:t>:</a:t>
            </a:r>
          </a:p>
          <a:p>
            <a:pPr marL="0" indent="0">
              <a:buNone/>
            </a:pPr>
            <a:r>
              <a:rPr lang="de-DE" dirty="0">
                <a:solidFill>
                  <a:schemeClr val="tx1"/>
                </a:solidFill>
              </a:rPr>
              <a:t>Eidliche Vernehmung von Zeugen möglich beim zuständigen Amtsgericht, wenn</a:t>
            </a:r>
          </a:p>
          <a:p>
            <a:r>
              <a:rPr lang="de-DE" dirty="0">
                <a:solidFill>
                  <a:schemeClr val="tx1"/>
                </a:solidFill>
              </a:rPr>
              <a:t>Gefahr im Verzug ist</a:t>
            </a:r>
          </a:p>
          <a:p>
            <a:r>
              <a:rPr lang="de-DE" dirty="0">
                <a:solidFill>
                  <a:schemeClr val="tx1"/>
                </a:solidFill>
              </a:rPr>
              <a:t>Eid zur Herbeiführung einer wahren Aussage über verfahrenserheblichen Punkt erforderlich erscheint</a:t>
            </a:r>
          </a:p>
          <a:p>
            <a:endParaRPr lang="de-DE" dirty="0">
              <a:solidFill>
                <a:schemeClr val="tx1"/>
              </a:solidFill>
            </a:endParaRPr>
          </a:p>
          <a:p>
            <a:pPr marL="0" indent="0">
              <a:buNone/>
            </a:pPr>
            <a:r>
              <a:rPr lang="de-DE" sz="2000" dirty="0">
                <a:solidFill>
                  <a:schemeClr val="tx1"/>
                </a:solidFill>
              </a:rPr>
              <a:t>(Praxisrelevanz bislang gering)</a:t>
            </a:r>
          </a:p>
          <a:p>
            <a:endParaRPr lang="de-DE" dirty="0"/>
          </a:p>
        </p:txBody>
      </p:sp>
    </p:spTree>
    <p:extLst>
      <p:ext uri="{BB962C8B-B14F-4D97-AF65-F5344CB8AC3E}">
        <p14:creationId xmlns:p14="http://schemas.microsoft.com/office/powerpoint/2010/main" val="209047627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solidFill>
                  <a:schemeClr val="accent1">
                    <a:lumMod val="50000"/>
                  </a:schemeClr>
                </a:solidFill>
                <a:effectLst>
                  <a:outerShdw blurRad="50800" dist="38100" dir="2700000" algn="tl" rotWithShape="0">
                    <a:prstClr val="black">
                      <a:alpha val="40000"/>
                    </a:prstClr>
                  </a:outerShdw>
                </a:effectLst>
              </a:rPr>
              <a:t>Beschuldigtenrechte bei der Beweisaufnahme</a:t>
            </a:r>
            <a:endParaRPr lang="de-DE" dirty="0"/>
          </a:p>
        </p:txBody>
      </p:sp>
      <p:sp>
        <p:nvSpPr>
          <p:cNvPr id="3" name="Textplatzhalter 2"/>
          <p:cNvSpPr>
            <a:spLocks noGrp="1"/>
          </p:cNvSpPr>
          <p:nvPr>
            <p:ph type="body" idx="1"/>
          </p:nvPr>
        </p:nvSpPr>
        <p:spPr/>
        <p:txBody>
          <a:bodyPr/>
          <a:lstStyle/>
          <a:p>
            <a:r>
              <a:rPr lang="de-DE" dirty="0">
                <a:solidFill>
                  <a:schemeClr val="tx1"/>
                </a:solidFill>
              </a:rPr>
              <a:t>Das beschuldigte Kammermitglied und ggf. auch sein Beistand/Bevollmächtigter haben das Recht, an einer Zeugenvernehmung teilzunehmen und sachdienliche Fragen zu stellen.</a:t>
            </a:r>
          </a:p>
          <a:p>
            <a:r>
              <a:rPr lang="de-DE" dirty="0">
                <a:solidFill>
                  <a:schemeClr val="tx1"/>
                </a:solidFill>
              </a:rPr>
              <a:t>Ein schriftliches Gutachten ist zugänglich zu machen, soweit nicht zwingende Gründe dem entgegenstehen.</a:t>
            </a:r>
          </a:p>
          <a:p>
            <a:pPr marL="0" indent="0">
              <a:buNone/>
            </a:pPr>
            <a:endParaRPr lang="de-DE" dirty="0"/>
          </a:p>
          <a:p>
            <a:endParaRPr lang="de-DE" dirty="0"/>
          </a:p>
        </p:txBody>
      </p:sp>
    </p:spTree>
    <p:extLst>
      <p:ext uri="{BB962C8B-B14F-4D97-AF65-F5344CB8AC3E}">
        <p14:creationId xmlns:p14="http://schemas.microsoft.com/office/powerpoint/2010/main" val="153386481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solidFill>
                  <a:schemeClr val="accent1">
                    <a:lumMod val="50000"/>
                  </a:schemeClr>
                </a:solidFill>
                <a:effectLst>
                  <a:outerShdw blurRad="50800" dist="38100" dir="2700000" algn="tl" rotWithShape="0">
                    <a:prstClr val="black">
                      <a:alpha val="40000"/>
                    </a:prstClr>
                  </a:outerShdw>
                </a:effectLst>
              </a:rPr>
              <a:t>Beiziehung von Unterlagen</a:t>
            </a:r>
            <a:endParaRPr lang="de-DE" dirty="0"/>
          </a:p>
        </p:txBody>
      </p:sp>
      <p:sp>
        <p:nvSpPr>
          <p:cNvPr id="3" name="Textplatzhalter 2"/>
          <p:cNvSpPr>
            <a:spLocks noGrp="1"/>
          </p:cNvSpPr>
          <p:nvPr>
            <p:ph type="body" idx="1"/>
          </p:nvPr>
        </p:nvSpPr>
        <p:spPr/>
        <p:txBody>
          <a:bodyPr>
            <a:normAutofit fontScale="85000" lnSpcReduction="10000"/>
          </a:bodyPr>
          <a:lstStyle/>
          <a:p>
            <a:pPr marL="0" indent="0">
              <a:buNone/>
            </a:pPr>
            <a:r>
              <a:rPr lang="de-DE" dirty="0">
                <a:solidFill>
                  <a:schemeClr val="tx1"/>
                </a:solidFill>
              </a:rPr>
              <a:t>§§ 26, 27 </a:t>
            </a:r>
            <a:r>
              <a:rPr lang="de-DE" dirty="0" err="1">
                <a:solidFill>
                  <a:schemeClr val="tx1"/>
                </a:solidFill>
              </a:rPr>
              <a:t>DiszG</a:t>
            </a:r>
            <a:endParaRPr lang="de-DE" dirty="0">
              <a:solidFill>
                <a:schemeClr val="tx1"/>
              </a:solidFill>
            </a:endParaRPr>
          </a:p>
          <a:p>
            <a:r>
              <a:rPr lang="de-DE" dirty="0">
                <a:solidFill>
                  <a:schemeClr val="tx1"/>
                </a:solidFill>
              </a:rPr>
              <a:t>Das beschuldigte Kammermitglied hat Unterlagen, Schriftstücke o.ä., die einen Bezug zum Verfahren aufweisen, auf Verlangen herauszugeben. </a:t>
            </a:r>
          </a:p>
          <a:p>
            <a:pPr lvl="1"/>
            <a:r>
              <a:rPr lang="de-DE" dirty="0">
                <a:solidFill>
                  <a:schemeClr val="tx1"/>
                </a:solidFill>
              </a:rPr>
              <a:t>Merke: Patientenakte nur mit Einverständnis der/des Patient*in</a:t>
            </a:r>
          </a:p>
          <a:p>
            <a:r>
              <a:rPr lang="de-DE" dirty="0">
                <a:solidFill>
                  <a:schemeClr val="tx1"/>
                </a:solidFill>
              </a:rPr>
              <a:t>Das Berufsgericht kann die Herausgabe auf Antrag der Kammer durch Beschluss anordnen und sie durch die Festsetzung von Zwangsgeld erzwingen.</a:t>
            </a:r>
          </a:p>
          <a:p>
            <a:r>
              <a:rPr lang="de-DE" dirty="0">
                <a:solidFill>
                  <a:schemeClr val="tx1"/>
                </a:solidFill>
              </a:rPr>
              <a:t>Das Gericht kann auch durch Beschluss die Durchsuchung und Beschlagnahme von solchen Unterlagen anordnen.</a:t>
            </a:r>
          </a:p>
          <a:p>
            <a:r>
              <a:rPr lang="de-DE" dirty="0">
                <a:solidFill>
                  <a:schemeClr val="tx1"/>
                </a:solidFill>
              </a:rPr>
              <a:t>Auch andere Personen/Behörden sind ggf. zur Herausgabe beweiserheblicher Unterlagen verpflichtet.</a:t>
            </a:r>
          </a:p>
          <a:p>
            <a:endParaRPr lang="de-DE" dirty="0"/>
          </a:p>
        </p:txBody>
      </p:sp>
    </p:spTree>
    <p:extLst>
      <p:ext uri="{BB962C8B-B14F-4D97-AF65-F5344CB8AC3E}">
        <p14:creationId xmlns:p14="http://schemas.microsoft.com/office/powerpoint/2010/main" val="4095642354"/>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fontScale="90000"/>
          </a:bodyPr>
          <a:lstStyle/>
          <a:p>
            <a:r>
              <a:rPr lang="de-DE" dirty="0">
                <a:solidFill>
                  <a:schemeClr val="accent1">
                    <a:lumMod val="50000"/>
                  </a:schemeClr>
                </a:solidFill>
                <a:effectLst>
                  <a:outerShdw blurRad="50800" dist="38100" dir="2700000" algn="tl" rotWithShape="0">
                    <a:prstClr val="black">
                      <a:alpha val="40000"/>
                    </a:prstClr>
                  </a:outerShdw>
                </a:effectLst>
              </a:rPr>
              <a:t>Abschluss der Ermittlungen durch Ermittlungsperson</a:t>
            </a:r>
            <a:endParaRPr lang="de-DE" dirty="0"/>
          </a:p>
        </p:txBody>
      </p:sp>
      <p:sp>
        <p:nvSpPr>
          <p:cNvPr id="3" name="Textplatzhalter 2"/>
          <p:cNvSpPr>
            <a:spLocks noGrp="1"/>
          </p:cNvSpPr>
          <p:nvPr>
            <p:ph type="body" idx="1"/>
          </p:nvPr>
        </p:nvSpPr>
        <p:spPr/>
        <p:txBody>
          <a:bodyPr/>
          <a:lstStyle/>
          <a:p>
            <a:r>
              <a:rPr lang="de-DE" dirty="0">
                <a:solidFill>
                  <a:schemeClr val="tx1"/>
                </a:solidFill>
              </a:rPr>
              <a:t>Nach dem Abschluss ihrer Ermittlungen legt die Ermittlungsperson die Akte mit</a:t>
            </a:r>
            <a:br>
              <a:rPr lang="de-DE" dirty="0">
                <a:solidFill>
                  <a:schemeClr val="tx1"/>
                </a:solidFill>
              </a:rPr>
            </a:br>
            <a:r>
              <a:rPr lang="de-DE" dirty="0">
                <a:solidFill>
                  <a:schemeClr val="tx1"/>
                </a:solidFill>
              </a:rPr>
              <a:t>einem zusammenfassenden Bericht, der eine Beweiswürdigung und einen Entscheidungsvorschlag enthält, dem Kammervorstand zur Entscheidung vor.</a:t>
            </a:r>
          </a:p>
          <a:p>
            <a:pPr lvl="1"/>
            <a:r>
              <a:rPr lang="de-DE" dirty="0">
                <a:solidFill>
                  <a:schemeClr val="tx1"/>
                </a:solidFill>
              </a:rPr>
              <a:t>Einstellung </a:t>
            </a:r>
            <a:r>
              <a:rPr lang="de-DE" i="1" dirty="0">
                <a:solidFill>
                  <a:schemeClr val="tx1"/>
                </a:solidFill>
              </a:rPr>
              <a:t>oder</a:t>
            </a:r>
          </a:p>
          <a:p>
            <a:pPr lvl="1"/>
            <a:r>
              <a:rPr lang="de-DE" dirty="0">
                <a:solidFill>
                  <a:schemeClr val="tx1"/>
                </a:solidFill>
              </a:rPr>
              <a:t>Rüge mit oder ohne Auflage(n) </a:t>
            </a:r>
            <a:r>
              <a:rPr lang="de-DE" i="1" dirty="0">
                <a:solidFill>
                  <a:schemeClr val="tx1"/>
                </a:solidFill>
              </a:rPr>
              <a:t>oder</a:t>
            </a:r>
          </a:p>
          <a:p>
            <a:pPr lvl="1"/>
            <a:r>
              <a:rPr lang="de-DE" dirty="0">
                <a:solidFill>
                  <a:schemeClr val="tx1"/>
                </a:solidFill>
              </a:rPr>
              <a:t>Einleitung berufsgerichtliches Verfahren</a:t>
            </a:r>
          </a:p>
          <a:p>
            <a:endParaRPr lang="de-DE" dirty="0"/>
          </a:p>
        </p:txBody>
      </p:sp>
    </p:spTree>
    <p:extLst>
      <p:ext uri="{BB962C8B-B14F-4D97-AF65-F5344CB8AC3E}">
        <p14:creationId xmlns:p14="http://schemas.microsoft.com/office/powerpoint/2010/main" val="42245922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normAutofit/>
          </a:bodyPr>
          <a:lstStyle/>
          <a:p>
            <a:r>
              <a:rPr lang="de-DE" dirty="0">
                <a:solidFill>
                  <a:schemeClr val="accent1">
                    <a:lumMod val="50000"/>
                  </a:schemeClr>
                </a:solidFill>
                <a:effectLst>
                  <a:outerShdw blurRad="50800" dist="38100" dir="2700000" algn="tl" rotWithShape="0">
                    <a:prstClr val="black">
                      <a:alpha val="40000"/>
                    </a:prstClr>
                  </a:outerShdw>
                </a:effectLst>
              </a:rPr>
              <a:t>Vorbereitung der Entscheidung des Vorstands</a:t>
            </a:r>
            <a:endParaRPr lang="de-DE" dirty="0"/>
          </a:p>
        </p:txBody>
      </p:sp>
      <p:sp>
        <p:nvSpPr>
          <p:cNvPr id="3" name="Textplatzhalter 2"/>
          <p:cNvSpPr>
            <a:spLocks noGrp="1"/>
          </p:cNvSpPr>
          <p:nvPr>
            <p:ph type="body" idx="1"/>
          </p:nvPr>
        </p:nvSpPr>
        <p:spPr/>
        <p:txBody>
          <a:bodyPr>
            <a:normAutofit fontScale="92500" lnSpcReduction="10000"/>
          </a:bodyPr>
          <a:lstStyle/>
          <a:p>
            <a:pPr marL="0" indent="0">
              <a:buNone/>
            </a:pPr>
            <a:r>
              <a:rPr lang="de-DE" u="sng" dirty="0">
                <a:solidFill>
                  <a:schemeClr val="tx1"/>
                </a:solidFill>
              </a:rPr>
              <a:t>Möglichkeiten</a:t>
            </a:r>
            <a:r>
              <a:rPr lang="de-DE" dirty="0">
                <a:solidFill>
                  <a:schemeClr val="tx1"/>
                </a:solidFill>
              </a:rPr>
              <a:t>:</a:t>
            </a:r>
          </a:p>
          <a:p>
            <a:r>
              <a:rPr lang="de-DE" dirty="0">
                <a:solidFill>
                  <a:schemeClr val="tx1"/>
                </a:solidFill>
              </a:rPr>
              <a:t>Beschlussvorlage mit Gutachten Justiziariat</a:t>
            </a:r>
          </a:p>
          <a:p>
            <a:r>
              <a:rPr lang="de-DE" dirty="0">
                <a:solidFill>
                  <a:schemeClr val="tx1"/>
                </a:solidFill>
              </a:rPr>
              <a:t>Beschlussvorlage mit Abschlussbericht Ermittlungsperson </a:t>
            </a:r>
          </a:p>
          <a:p>
            <a:pPr marL="0" indent="0">
              <a:buNone/>
            </a:pPr>
            <a:r>
              <a:rPr lang="de-DE" u="sng" dirty="0">
                <a:solidFill>
                  <a:schemeClr val="tx1"/>
                </a:solidFill>
              </a:rPr>
              <a:t>Inhalt</a:t>
            </a:r>
            <a:r>
              <a:rPr lang="de-DE" dirty="0">
                <a:solidFill>
                  <a:schemeClr val="tx1"/>
                </a:solidFill>
              </a:rPr>
              <a:t>:</a:t>
            </a:r>
          </a:p>
          <a:p>
            <a:r>
              <a:rPr lang="de-DE" dirty="0">
                <a:solidFill>
                  <a:schemeClr val="tx1"/>
                </a:solidFill>
              </a:rPr>
              <a:t>Darstellung Sachverhalt und rechtliche Subsumtion</a:t>
            </a:r>
          </a:p>
          <a:p>
            <a:r>
              <a:rPr lang="de-DE" dirty="0">
                <a:solidFill>
                  <a:schemeClr val="tx1"/>
                </a:solidFill>
              </a:rPr>
              <a:t>Entscheidungsvorschlag</a:t>
            </a:r>
          </a:p>
          <a:p>
            <a:pPr lvl="1"/>
            <a:r>
              <a:rPr lang="de-DE" dirty="0">
                <a:solidFill>
                  <a:schemeClr val="tx1"/>
                </a:solidFill>
              </a:rPr>
              <a:t>Einstellung </a:t>
            </a:r>
            <a:r>
              <a:rPr lang="de-DE" i="1" dirty="0">
                <a:solidFill>
                  <a:schemeClr val="tx1"/>
                </a:solidFill>
              </a:rPr>
              <a:t>oder</a:t>
            </a:r>
          </a:p>
          <a:p>
            <a:pPr lvl="1"/>
            <a:r>
              <a:rPr lang="de-DE" dirty="0">
                <a:solidFill>
                  <a:schemeClr val="tx1"/>
                </a:solidFill>
              </a:rPr>
              <a:t>Rüge mit oder ohne Auflage/n </a:t>
            </a:r>
            <a:r>
              <a:rPr lang="de-DE" i="1" dirty="0">
                <a:solidFill>
                  <a:schemeClr val="tx1"/>
                </a:solidFill>
              </a:rPr>
              <a:t>oder</a:t>
            </a:r>
          </a:p>
          <a:p>
            <a:pPr lvl="1"/>
            <a:r>
              <a:rPr lang="de-DE" dirty="0">
                <a:solidFill>
                  <a:schemeClr val="tx1"/>
                </a:solidFill>
              </a:rPr>
              <a:t>Einleitung berufsgerichtliches Verfahren.</a:t>
            </a:r>
            <a:endParaRPr lang="de-DE" i="1" dirty="0">
              <a:solidFill>
                <a:schemeClr val="tx1"/>
              </a:solidFill>
            </a:endParaRPr>
          </a:p>
          <a:p>
            <a:pPr lvl="1"/>
            <a:endParaRPr lang="de-DE" dirty="0">
              <a:solidFill>
                <a:schemeClr val="tx1"/>
              </a:solidFill>
            </a:endParaRPr>
          </a:p>
          <a:p>
            <a:pPr marL="0" indent="0">
              <a:buNone/>
            </a:pPr>
            <a:endParaRPr lang="de-DE" dirty="0">
              <a:solidFill>
                <a:schemeClr val="tx1"/>
              </a:solidFill>
            </a:endParaRPr>
          </a:p>
          <a:p>
            <a:pPr marL="0" indent="0">
              <a:buNone/>
            </a:pPr>
            <a:endParaRPr lang="de-DE" dirty="0">
              <a:solidFill>
                <a:schemeClr val="tx1"/>
              </a:solidFill>
            </a:endParaRPr>
          </a:p>
        </p:txBody>
      </p:sp>
    </p:spTree>
    <p:extLst>
      <p:ext uri="{BB962C8B-B14F-4D97-AF65-F5344CB8AC3E}">
        <p14:creationId xmlns:p14="http://schemas.microsoft.com/office/powerpoint/2010/main" val="298148814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kern="1200" noProof="0" dirty="0">
                <a:solidFill>
                  <a:schemeClr val="accent1">
                    <a:lumMod val="50000"/>
                  </a:schemeClr>
                </a:solidFill>
                <a:effectLst>
                  <a:outerShdw blurRad="50800" dist="38100" dir="2700000" algn="tl" rotWithShape="0">
                    <a:prstClr val="black">
                      <a:alpha val="40000"/>
                    </a:prstClr>
                  </a:outerShdw>
                </a:effectLst>
              </a:rPr>
              <a:t>Rüge</a:t>
            </a:r>
            <a:endParaRPr lang="de-DE" noProof="0" dirty="0">
              <a:solidFill>
                <a:schemeClr val="accent1">
                  <a:lumMod val="50000"/>
                </a:schemeClr>
              </a:solidFill>
            </a:endParaRPr>
          </a:p>
        </p:txBody>
      </p:sp>
      <p:sp>
        <p:nvSpPr>
          <p:cNvPr id="3" name="Rectangle 3"/>
          <p:cNvSpPr>
            <a:spLocks noGrp="1"/>
          </p:cNvSpPr>
          <p:nvPr>
            <p:ph type="body" idx="1"/>
          </p:nvPr>
        </p:nvSpPr>
        <p:spPr>
          <a:xfrm>
            <a:off x="612648" y="1600200"/>
            <a:ext cx="8153400" cy="4637112"/>
          </a:xfrm>
        </p:spPr>
        <p:txBody>
          <a:bodyPr>
            <a:normAutofit fontScale="92500" lnSpcReduction="20000"/>
          </a:bodyPr>
          <a:lstStyle/>
          <a:p>
            <a:pPr marL="365760" lvl="1" indent="0">
              <a:buNone/>
            </a:pPr>
            <a:r>
              <a:rPr lang="de-DE" kern="1200" noProof="0" dirty="0">
                <a:solidFill>
                  <a:schemeClr val="tx1"/>
                </a:solidFill>
                <a:latin typeface="+mn-lt"/>
                <a:ea typeface="+mn-ea"/>
                <a:cs typeface="+mn-cs"/>
              </a:rPr>
              <a:t>nach Ermittlung eines Berufsverstoßes, entscheidet Vorstand über Erteilung einer Rüge nach § 65 </a:t>
            </a:r>
            <a:r>
              <a:rPr lang="de-DE" kern="1200" noProof="0" dirty="0" err="1">
                <a:solidFill>
                  <a:schemeClr val="tx1"/>
                </a:solidFill>
                <a:latin typeface="+mn-lt"/>
                <a:ea typeface="+mn-ea"/>
                <a:cs typeface="+mn-cs"/>
              </a:rPr>
              <a:t>BlnHKG</a:t>
            </a:r>
            <a:endParaRPr lang="de-DE" dirty="0">
              <a:solidFill>
                <a:schemeClr val="tx1"/>
              </a:solidFill>
            </a:endParaRPr>
          </a:p>
          <a:p>
            <a:pPr lvl="1"/>
            <a:r>
              <a:rPr lang="de-DE" kern="1200" noProof="0" dirty="0">
                <a:solidFill>
                  <a:schemeClr val="tx1"/>
                </a:solidFill>
                <a:latin typeface="+mn-lt"/>
                <a:ea typeface="+mn-ea"/>
                <a:cs typeface="+mn-cs"/>
              </a:rPr>
              <a:t>Voraussetzung: Schuld des Kammermitglieds gering und Einleitung eines berufsgerichtlichen </a:t>
            </a:r>
            <a:r>
              <a:rPr lang="de-DE" dirty="0">
                <a:solidFill>
                  <a:schemeClr val="tx1"/>
                </a:solidFill>
              </a:rPr>
              <a:t>V</a:t>
            </a:r>
            <a:r>
              <a:rPr lang="de-DE" kern="1200" noProof="0" dirty="0" err="1">
                <a:solidFill>
                  <a:schemeClr val="tx1"/>
                </a:solidFill>
                <a:latin typeface="+mn-lt"/>
                <a:ea typeface="+mn-ea"/>
                <a:cs typeface="+mn-cs"/>
              </a:rPr>
              <a:t>erfahrens</a:t>
            </a:r>
            <a:r>
              <a:rPr lang="de-DE" kern="1200" noProof="0" dirty="0">
                <a:solidFill>
                  <a:schemeClr val="tx1"/>
                </a:solidFill>
                <a:latin typeface="+mn-lt"/>
                <a:ea typeface="+mn-ea"/>
                <a:cs typeface="+mn-cs"/>
              </a:rPr>
              <a:t> erscheint nicht erforderlich zur zukünftigen Beachtung</a:t>
            </a:r>
            <a:r>
              <a:rPr lang="de-DE" dirty="0">
                <a:solidFill>
                  <a:schemeClr val="tx1"/>
                </a:solidFill>
              </a:rPr>
              <a:t> der </a:t>
            </a:r>
            <a:r>
              <a:rPr lang="de-DE" dirty="0" err="1">
                <a:solidFill>
                  <a:schemeClr val="tx1"/>
                </a:solidFill>
              </a:rPr>
              <a:t>BerufsO</a:t>
            </a:r>
            <a:endParaRPr lang="de-DE" kern="1200" noProof="0" dirty="0">
              <a:solidFill>
                <a:schemeClr val="tx1"/>
              </a:solidFill>
              <a:latin typeface="+mn-lt"/>
              <a:ea typeface="+mn-ea"/>
              <a:cs typeface="+mn-cs"/>
            </a:endParaRPr>
          </a:p>
          <a:p>
            <a:pPr lvl="1"/>
            <a:r>
              <a:rPr lang="de-DE" dirty="0">
                <a:solidFill>
                  <a:schemeClr val="tx1"/>
                </a:solidFill>
              </a:rPr>
              <a:t>Kammermitglied ist vor Rügeerteilung anzuhören (§ 65 Abs. 3 S. 1 und § 63 Abs. 1 Satz 4 </a:t>
            </a:r>
            <a:r>
              <a:rPr lang="de-DE" dirty="0" err="1">
                <a:solidFill>
                  <a:schemeClr val="tx1"/>
                </a:solidFill>
              </a:rPr>
              <a:t>BlnHKG</a:t>
            </a:r>
            <a:r>
              <a:rPr lang="de-DE" dirty="0">
                <a:solidFill>
                  <a:schemeClr val="tx1"/>
                </a:solidFill>
              </a:rPr>
              <a:t>)</a:t>
            </a:r>
          </a:p>
          <a:p>
            <a:pPr lvl="1"/>
            <a:r>
              <a:rPr lang="de-DE" dirty="0">
                <a:solidFill>
                  <a:schemeClr val="tx1"/>
                </a:solidFill>
              </a:rPr>
              <a:t>Rüge(bescheid) kann ohne oder mit Auflagen erteilt werden:</a:t>
            </a:r>
          </a:p>
          <a:p>
            <a:pPr lvl="2">
              <a:buFontTx/>
              <a:buChar char="-"/>
            </a:pPr>
            <a:r>
              <a:rPr lang="de-DE" dirty="0">
                <a:solidFill>
                  <a:schemeClr val="tx1"/>
                </a:solidFill>
              </a:rPr>
              <a:t>Geldauflage bis zu 10.000 € (zur Zahlung an eine </a:t>
            </a:r>
            <a:r>
              <a:rPr lang="de-DE" i="1" dirty="0">
                <a:solidFill>
                  <a:schemeClr val="accent1">
                    <a:lumMod val="75000"/>
                  </a:schemeClr>
                </a:solidFill>
              </a:rPr>
              <a:t>von der Kammer </a:t>
            </a:r>
            <a:r>
              <a:rPr lang="de-DE" i="1" dirty="0">
                <a:solidFill>
                  <a:schemeClr val="bg2"/>
                </a:solidFill>
              </a:rPr>
              <a:t>im Rügebescheid</a:t>
            </a:r>
            <a:r>
              <a:rPr lang="de-DE" i="1" dirty="0">
                <a:solidFill>
                  <a:schemeClr val="accent1">
                    <a:lumMod val="75000"/>
                  </a:schemeClr>
                </a:solidFill>
              </a:rPr>
              <a:t> </a:t>
            </a:r>
            <a:r>
              <a:rPr lang="de-DE" i="1" dirty="0">
                <a:solidFill>
                  <a:schemeClr val="tx1"/>
                </a:solidFill>
              </a:rPr>
              <a:t>zu bestimmende </a:t>
            </a:r>
            <a:r>
              <a:rPr lang="de-DE" dirty="0">
                <a:solidFill>
                  <a:schemeClr val="tx1"/>
                </a:solidFill>
              </a:rPr>
              <a:t>gemeinnützige Einrichtung) </a:t>
            </a:r>
            <a:r>
              <a:rPr lang="de-DE" u="sng" dirty="0">
                <a:solidFill>
                  <a:schemeClr val="tx1"/>
                </a:solidFill>
              </a:rPr>
              <a:t>und/oder</a:t>
            </a:r>
          </a:p>
          <a:p>
            <a:pPr lvl="2">
              <a:buFontTx/>
              <a:buChar char="-"/>
            </a:pPr>
            <a:r>
              <a:rPr lang="de-DE" kern="1200" noProof="0" dirty="0">
                <a:solidFill>
                  <a:schemeClr val="tx1"/>
                </a:solidFill>
                <a:latin typeface="+mn-lt"/>
                <a:ea typeface="+mn-ea"/>
                <a:cs typeface="+mn-cs"/>
              </a:rPr>
              <a:t>Auflage zur </a:t>
            </a:r>
            <a:r>
              <a:rPr lang="de-DE" dirty="0">
                <a:solidFill>
                  <a:schemeClr val="tx1"/>
                </a:solidFill>
              </a:rPr>
              <a:t>T</a:t>
            </a:r>
            <a:r>
              <a:rPr lang="de-DE" kern="1200" noProof="0" dirty="0" err="1">
                <a:solidFill>
                  <a:schemeClr val="tx1"/>
                </a:solidFill>
                <a:latin typeface="+mn-lt"/>
                <a:ea typeface="+mn-ea"/>
                <a:cs typeface="+mn-cs"/>
              </a:rPr>
              <a:t>eilnahme</a:t>
            </a:r>
            <a:r>
              <a:rPr lang="de-DE" kern="1200" noProof="0" dirty="0">
                <a:solidFill>
                  <a:schemeClr val="tx1"/>
                </a:solidFill>
                <a:latin typeface="+mn-lt"/>
                <a:ea typeface="+mn-ea"/>
                <a:cs typeface="+mn-cs"/>
              </a:rPr>
              <a:t> an Maßnahme oder Fortbildung zur Qualitätssicherung (z.B. bestimmte Anzahl an Schulungsterminen, bestimmte Anzahl an Supervisionsstunden)</a:t>
            </a:r>
          </a:p>
          <a:p>
            <a:pPr lvl="1"/>
            <a:r>
              <a:rPr lang="de-DE" dirty="0">
                <a:solidFill>
                  <a:schemeClr val="tx1"/>
                </a:solidFill>
              </a:rPr>
              <a:t>Einspruch gegen Rügebescheid möglich (§ 65 Abs. 6 </a:t>
            </a:r>
            <a:r>
              <a:rPr lang="de-DE" dirty="0" err="1">
                <a:solidFill>
                  <a:schemeClr val="tx1"/>
                </a:solidFill>
              </a:rPr>
              <a:t>BlnHKG</a:t>
            </a:r>
            <a:r>
              <a:rPr lang="de-DE" dirty="0">
                <a:solidFill>
                  <a:schemeClr val="tx1"/>
                </a:solidFill>
              </a:rPr>
              <a:t>) -&gt; Einspruchsentscheidung durch Kammer</a:t>
            </a:r>
          </a:p>
        </p:txBody>
      </p:sp>
    </p:spTree>
    <p:extLst>
      <p:ext uri="{BB962C8B-B14F-4D97-AF65-F5344CB8AC3E}">
        <p14:creationId xmlns:p14="http://schemas.microsoft.com/office/powerpoint/2010/main" val="331828681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kern="1200" noProof="0" dirty="0">
                <a:solidFill>
                  <a:schemeClr val="accent1">
                    <a:lumMod val="50000"/>
                  </a:schemeClr>
                </a:solidFill>
                <a:effectLst>
                  <a:outerShdw blurRad="50800" dist="38100" dir="2700000" algn="tl" rotWithShape="0">
                    <a:prstClr val="black">
                      <a:alpha val="40000"/>
                    </a:prstClr>
                  </a:outerShdw>
                </a:effectLst>
              </a:rPr>
              <a:t>Berufsgericht</a:t>
            </a:r>
            <a:endParaRPr lang="de-DE" noProof="0" dirty="0">
              <a:solidFill>
                <a:schemeClr val="accent1">
                  <a:lumMod val="50000"/>
                </a:schemeClr>
              </a:solidFill>
            </a:endParaRPr>
          </a:p>
        </p:txBody>
      </p:sp>
      <p:sp>
        <p:nvSpPr>
          <p:cNvPr id="3" name="Rectangle 3"/>
          <p:cNvSpPr>
            <a:spLocks noGrp="1"/>
          </p:cNvSpPr>
          <p:nvPr>
            <p:ph type="body" idx="1"/>
          </p:nvPr>
        </p:nvSpPr>
        <p:spPr>
          <a:xfrm>
            <a:off x="612648" y="1600200"/>
            <a:ext cx="8153400" cy="4637112"/>
          </a:xfrm>
        </p:spPr>
        <p:txBody>
          <a:bodyPr>
            <a:normAutofit/>
          </a:bodyPr>
          <a:lstStyle/>
          <a:p>
            <a:pPr>
              <a:buFontTx/>
              <a:buChar char="-"/>
            </a:pPr>
            <a:r>
              <a:rPr lang="de-DE" kern="1200" noProof="0" dirty="0">
                <a:solidFill>
                  <a:schemeClr val="tx1"/>
                </a:solidFill>
                <a:latin typeface="+mn-lt"/>
                <a:ea typeface="+mn-ea"/>
                <a:cs typeface="+mn-cs"/>
              </a:rPr>
              <a:t>Entweder: Kammer stellt Antrag auf </a:t>
            </a:r>
            <a:r>
              <a:rPr lang="de-DE" dirty="0">
                <a:solidFill>
                  <a:schemeClr val="tx1"/>
                </a:solidFill>
              </a:rPr>
              <a:t>E</a:t>
            </a:r>
            <a:r>
              <a:rPr lang="de-DE" kern="1200" noProof="0" dirty="0" err="1">
                <a:solidFill>
                  <a:schemeClr val="tx1"/>
                </a:solidFill>
                <a:latin typeface="+mn-lt"/>
                <a:ea typeface="+mn-ea"/>
                <a:cs typeface="+mn-cs"/>
              </a:rPr>
              <a:t>röffnung</a:t>
            </a:r>
            <a:r>
              <a:rPr lang="de-DE" kern="1200" noProof="0" dirty="0">
                <a:solidFill>
                  <a:schemeClr val="tx1"/>
                </a:solidFill>
                <a:latin typeface="+mn-lt"/>
                <a:ea typeface="+mn-ea"/>
                <a:cs typeface="+mn-cs"/>
              </a:rPr>
              <a:t> des berufsgerichtlichen </a:t>
            </a:r>
            <a:r>
              <a:rPr lang="de-DE" dirty="0">
                <a:solidFill>
                  <a:schemeClr val="tx1"/>
                </a:solidFill>
              </a:rPr>
              <a:t>V</a:t>
            </a:r>
            <a:r>
              <a:rPr lang="de-DE" kern="1200" noProof="0" dirty="0" err="1">
                <a:solidFill>
                  <a:schemeClr val="tx1"/>
                </a:solidFill>
                <a:latin typeface="+mn-lt"/>
                <a:ea typeface="+mn-ea"/>
                <a:cs typeface="+mn-cs"/>
              </a:rPr>
              <a:t>erfahrens</a:t>
            </a:r>
            <a:r>
              <a:rPr lang="de-DE" kern="1200" noProof="0" dirty="0">
                <a:solidFill>
                  <a:schemeClr val="tx1"/>
                </a:solidFill>
                <a:latin typeface="+mn-lt"/>
                <a:ea typeface="+mn-ea"/>
                <a:cs typeface="+mn-cs"/>
              </a:rPr>
              <a:t> (insbes. bei Abstinenzverletzungen) gem. § 66 </a:t>
            </a:r>
            <a:r>
              <a:rPr lang="de-DE" kern="1200" noProof="0" dirty="0" err="1">
                <a:solidFill>
                  <a:schemeClr val="tx1"/>
                </a:solidFill>
                <a:latin typeface="+mn-lt"/>
                <a:ea typeface="+mn-ea"/>
                <a:cs typeface="+mn-cs"/>
              </a:rPr>
              <a:t>BlnHKG</a:t>
            </a:r>
            <a:endParaRPr lang="de-DE" kern="1200" noProof="0" dirty="0">
              <a:solidFill>
                <a:schemeClr val="tx1"/>
              </a:solidFill>
              <a:latin typeface="+mn-lt"/>
              <a:ea typeface="+mn-ea"/>
              <a:cs typeface="+mn-cs"/>
            </a:endParaRPr>
          </a:p>
          <a:p>
            <a:pPr>
              <a:buFontTx/>
              <a:buChar char="-"/>
            </a:pPr>
            <a:r>
              <a:rPr lang="de-DE" dirty="0">
                <a:solidFill>
                  <a:schemeClr val="tx1"/>
                </a:solidFill>
              </a:rPr>
              <a:t>Oder: Überprüfung eines Rügebescheids nach Zurückweisung des Einspruchs durch das beschuldigte Kammermitglied (§ 65 Abs. 6 </a:t>
            </a:r>
            <a:r>
              <a:rPr lang="de-DE" dirty="0" err="1">
                <a:solidFill>
                  <a:schemeClr val="tx1"/>
                </a:solidFill>
              </a:rPr>
              <a:t>BlnHKG</a:t>
            </a:r>
            <a:r>
              <a:rPr lang="de-DE" dirty="0">
                <a:solidFill>
                  <a:schemeClr val="tx1"/>
                </a:solidFill>
              </a:rPr>
              <a:t>)</a:t>
            </a:r>
            <a:endParaRPr lang="de-DE" kern="1200" noProof="0" dirty="0">
              <a:solidFill>
                <a:schemeClr val="tx1"/>
              </a:solidFill>
              <a:latin typeface="+mn-lt"/>
              <a:ea typeface="+mn-ea"/>
              <a:cs typeface="+mn-cs"/>
            </a:endParaRPr>
          </a:p>
        </p:txBody>
      </p:sp>
    </p:spTree>
    <p:extLst>
      <p:ext uri="{BB962C8B-B14F-4D97-AF65-F5344CB8AC3E}">
        <p14:creationId xmlns:p14="http://schemas.microsoft.com/office/powerpoint/2010/main" val="14349662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kern="1200" noProof="0" dirty="0">
                <a:solidFill>
                  <a:schemeClr val="accent1">
                    <a:lumMod val="50000"/>
                  </a:schemeClr>
                </a:solidFill>
                <a:effectLst>
                  <a:outerShdw blurRad="50800" dist="38100" dir="2700000" algn="tl" rotWithShape="0">
                    <a:prstClr val="black">
                      <a:alpha val="40000"/>
                    </a:prstClr>
                  </a:outerShdw>
                </a:effectLst>
              </a:rPr>
              <a:t>Berufsgericht</a:t>
            </a:r>
            <a:endParaRPr lang="de-DE" noProof="0" dirty="0">
              <a:solidFill>
                <a:schemeClr val="accent1">
                  <a:lumMod val="50000"/>
                </a:schemeClr>
              </a:solidFill>
            </a:endParaRPr>
          </a:p>
        </p:txBody>
      </p:sp>
      <p:sp>
        <p:nvSpPr>
          <p:cNvPr id="3" name="Rectangle 3"/>
          <p:cNvSpPr>
            <a:spLocks noGrp="1"/>
          </p:cNvSpPr>
          <p:nvPr>
            <p:ph type="body" idx="1"/>
          </p:nvPr>
        </p:nvSpPr>
        <p:spPr>
          <a:xfrm>
            <a:off x="612648" y="1600200"/>
            <a:ext cx="8153400" cy="4637112"/>
          </a:xfrm>
        </p:spPr>
        <p:txBody>
          <a:bodyPr>
            <a:normAutofit fontScale="85000" lnSpcReduction="20000"/>
          </a:bodyPr>
          <a:lstStyle/>
          <a:p>
            <a:pPr marL="0" indent="0">
              <a:buNone/>
            </a:pPr>
            <a:r>
              <a:rPr lang="de-DE" dirty="0">
                <a:solidFill>
                  <a:schemeClr val="tx1"/>
                </a:solidFill>
              </a:rPr>
              <a:t>Berufsgerichtliche Maßnahmen (§ 76 </a:t>
            </a:r>
            <a:r>
              <a:rPr lang="de-DE" dirty="0" err="1">
                <a:solidFill>
                  <a:schemeClr val="tx1"/>
                </a:solidFill>
              </a:rPr>
              <a:t>BlnHKG</a:t>
            </a:r>
            <a:r>
              <a:rPr lang="de-DE" dirty="0">
                <a:solidFill>
                  <a:schemeClr val="tx1"/>
                </a:solidFill>
              </a:rPr>
              <a:t>): </a:t>
            </a:r>
          </a:p>
          <a:p>
            <a:pPr marL="868680" lvl="1" indent="-457200">
              <a:buFont typeface="+mj-lt"/>
              <a:buAutoNum type="arabicPeriod"/>
            </a:pPr>
            <a:r>
              <a:rPr lang="de-DE" sz="2600" kern="1200" noProof="0" dirty="0">
                <a:solidFill>
                  <a:schemeClr val="tx1"/>
                </a:solidFill>
                <a:latin typeface="+mn-lt"/>
                <a:ea typeface="+mn-ea"/>
                <a:cs typeface="+mn-cs"/>
              </a:rPr>
              <a:t>Verweis</a:t>
            </a:r>
          </a:p>
          <a:p>
            <a:pPr marL="868680" lvl="1" indent="-457200">
              <a:buFont typeface="+mj-lt"/>
              <a:buAutoNum type="arabicPeriod"/>
            </a:pPr>
            <a:r>
              <a:rPr lang="de-DE" sz="2600" dirty="0">
                <a:solidFill>
                  <a:schemeClr val="tx1"/>
                </a:solidFill>
              </a:rPr>
              <a:t>Geldbuße bis zu 100.000 €</a:t>
            </a:r>
          </a:p>
          <a:p>
            <a:pPr marL="868680" lvl="1" indent="-457200">
              <a:buFont typeface="+mj-lt"/>
              <a:buAutoNum type="arabicPeriod"/>
            </a:pPr>
            <a:r>
              <a:rPr lang="de-DE" sz="2600" kern="1200" noProof="0" dirty="0">
                <a:solidFill>
                  <a:schemeClr val="tx1"/>
                </a:solidFill>
                <a:latin typeface="+mn-lt"/>
                <a:ea typeface="+mn-ea"/>
                <a:cs typeface="+mn-cs"/>
              </a:rPr>
              <a:t>Weisung, an Maßnahme oder Fortbildung zur Qualitätssicherung auf eigene Kosten teilzunehmen (Schulungen, Supervisionsstunden o.ä.)</a:t>
            </a:r>
          </a:p>
          <a:p>
            <a:pPr marL="868680" lvl="1" indent="-457200">
              <a:buFont typeface="+mj-lt"/>
              <a:buAutoNum type="arabicPeriod"/>
            </a:pPr>
            <a:r>
              <a:rPr lang="de-DE" sz="2600" dirty="0">
                <a:solidFill>
                  <a:schemeClr val="accent1">
                    <a:lumMod val="75000"/>
                  </a:schemeClr>
                </a:solidFill>
              </a:rPr>
              <a:t>Entziehung des aktiven und passiven Kammerwahlrechts (für die Dauer von 5 bis zu 10 Jahren) -&gt; Ausscheiden aus den Organen (Vorstand und Delegiertenversammlung) sowie Ausschüssen der Kammer</a:t>
            </a:r>
          </a:p>
          <a:p>
            <a:pPr marL="868680" lvl="1" indent="-457200">
              <a:buFont typeface="+mj-lt"/>
              <a:buAutoNum type="arabicPeriod"/>
            </a:pPr>
            <a:r>
              <a:rPr lang="de-DE" sz="2600" kern="1200" noProof="0" dirty="0">
                <a:solidFill>
                  <a:schemeClr val="accent1">
                    <a:lumMod val="75000"/>
                  </a:schemeClr>
                </a:solidFill>
                <a:latin typeface="+mn-lt"/>
                <a:ea typeface="+mn-ea"/>
                <a:cs typeface="+mn-cs"/>
              </a:rPr>
              <a:t>Feststellung der Unwürdigkeit zur Ausübung des Heilberufs</a:t>
            </a:r>
          </a:p>
          <a:p>
            <a:pPr marL="411480" lvl="1" indent="0">
              <a:buNone/>
            </a:pPr>
            <a:endParaRPr lang="de-DE" kern="1200" noProof="0" dirty="0">
              <a:solidFill>
                <a:schemeClr val="tx1"/>
              </a:solidFill>
              <a:latin typeface="+mn-lt"/>
              <a:ea typeface="+mn-ea"/>
              <a:cs typeface="+mn-cs"/>
            </a:endParaRPr>
          </a:p>
          <a:p>
            <a:pPr marL="411480" lvl="1" indent="0">
              <a:buNone/>
            </a:pPr>
            <a:r>
              <a:rPr lang="de-DE" sz="2500" dirty="0">
                <a:solidFill>
                  <a:schemeClr val="accent1">
                    <a:lumMod val="75000"/>
                  </a:schemeClr>
                </a:solidFill>
              </a:rPr>
              <a:t>Merke</a:t>
            </a:r>
            <a:r>
              <a:rPr lang="de-DE" sz="2500" dirty="0">
                <a:solidFill>
                  <a:schemeClr val="tx1"/>
                </a:solidFill>
              </a:rPr>
              <a:t>: Stellt Berufsgericht Nr. 5 fest, </a:t>
            </a:r>
            <a:r>
              <a:rPr lang="de-DE" sz="2500" dirty="0">
                <a:solidFill>
                  <a:schemeClr val="accent1">
                    <a:lumMod val="75000"/>
                  </a:schemeClr>
                </a:solidFill>
              </a:rPr>
              <a:t>droht</a:t>
            </a:r>
            <a:r>
              <a:rPr lang="de-DE" sz="2500" dirty="0">
                <a:solidFill>
                  <a:schemeClr val="tx1"/>
                </a:solidFill>
              </a:rPr>
              <a:t> </a:t>
            </a:r>
            <a:r>
              <a:rPr lang="de-DE" sz="2500" u="sng" dirty="0">
                <a:solidFill>
                  <a:schemeClr val="accent1">
                    <a:lumMod val="75000"/>
                  </a:schemeClr>
                </a:solidFill>
              </a:rPr>
              <a:t>durch die Approbationsbehörde </a:t>
            </a:r>
            <a:r>
              <a:rPr lang="de-DE" sz="2500" dirty="0">
                <a:solidFill>
                  <a:schemeClr val="tx1"/>
                </a:solidFill>
              </a:rPr>
              <a:t>der </a:t>
            </a:r>
            <a:r>
              <a:rPr lang="de-DE" sz="2500" dirty="0">
                <a:solidFill>
                  <a:schemeClr val="accent1">
                    <a:lumMod val="75000"/>
                  </a:schemeClr>
                </a:solidFill>
              </a:rPr>
              <a:t>Widerruf der Approbation </a:t>
            </a:r>
            <a:r>
              <a:rPr lang="de-DE" sz="2500" dirty="0">
                <a:solidFill>
                  <a:schemeClr val="tx1"/>
                </a:solidFill>
              </a:rPr>
              <a:t>nach § 5 Abs. 2 Nr. 1 </a:t>
            </a:r>
            <a:r>
              <a:rPr lang="de-DE" sz="2500" dirty="0" err="1">
                <a:solidFill>
                  <a:schemeClr val="tx1"/>
                </a:solidFill>
              </a:rPr>
              <a:t>i.V.m</a:t>
            </a:r>
            <a:r>
              <a:rPr lang="de-DE" sz="2500" dirty="0">
                <a:solidFill>
                  <a:schemeClr val="tx1"/>
                </a:solidFill>
              </a:rPr>
              <a:t>. § 2 Abs. 1 Nr. 2 PsychThG.</a:t>
            </a:r>
            <a:endParaRPr lang="de-DE" sz="2500" kern="1200" noProof="0" dirty="0">
              <a:solidFill>
                <a:schemeClr val="tx1"/>
              </a:solidFill>
              <a:latin typeface="+mn-lt"/>
              <a:ea typeface="+mn-ea"/>
              <a:cs typeface="+mn-cs"/>
            </a:endParaRPr>
          </a:p>
        </p:txBody>
      </p:sp>
    </p:spTree>
    <p:extLst>
      <p:ext uri="{BB962C8B-B14F-4D97-AF65-F5344CB8AC3E}">
        <p14:creationId xmlns:p14="http://schemas.microsoft.com/office/powerpoint/2010/main" val="4158586913"/>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kern="1200" noProof="0" dirty="0">
                <a:solidFill>
                  <a:schemeClr val="accent1">
                    <a:lumMod val="50000"/>
                  </a:schemeClr>
                </a:solidFill>
                <a:effectLst>
                  <a:outerShdw blurRad="50800" dist="38100" dir="2700000" algn="tl" rotWithShape="0">
                    <a:prstClr val="black">
                      <a:alpha val="40000"/>
                    </a:prstClr>
                  </a:outerShdw>
                </a:effectLst>
              </a:rPr>
              <a:t>Berufsverzeichnis</a:t>
            </a:r>
            <a:endParaRPr lang="de-DE" noProof="0" dirty="0">
              <a:solidFill>
                <a:schemeClr val="accent1">
                  <a:lumMod val="50000"/>
                </a:schemeClr>
              </a:solidFill>
            </a:endParaRPr>
          </a:p>
        </p:txBody>
      </p:sp>
      <p:sp>
        <p:nvSpPr>
          <p:cNvPr id="3" name="Rectangle 3"/>
          <p:cNvSpPr>
            <a:spLocks noGrp="1"/>
          </p:cNvSpPr>
          <p:nvPr>
            <p:ph type="body" idx="1"/>
          </p:nvPr>
        </p:nvSpPr>
        <p:spPr>
          <a:xfrm>
            <a:off x="612648" y="1600200"/>
            <a:ext cx="8153400" cy="4637112"/>
          </a:xfrm>
        </p:spPr>
        <p:txBody>
          <a:bodyPr>
            <a:normAutofit/>
          </a:bodyPr>
          <a:lstStyle/>
          <a:p>
            <a:pPr marL="0" indent="0">
              <a:buNone/>
            </a:pPr>
            <a:r>
              <a:rPr lang="de-DE" dirty="0">
                <a:solidFill>
                  <a:schemeClr val="bg2"/>
                </a:solidFill>
              </a:rPr>
              <a:t>§ 87 </a:t>
            </a:r>
            <a:r>
              <a:rPr lang="de-DE" dirty="0" err="1">
                <a:solidFill>
                  <a:schemeClr val="bg2"/>
                </a:solidFill>
              </a:rPr>
              <a:t>BlnHKG</a:t>
            </a:r>
            <a:r>
              <a:rPr lang="de-DE" dirty="0">
                <a:solidFill>
                  <a:schemeClr val="bg2"/>
                </a:solidFill>
              </a:rPr>
              <a:t> - </a:t>
            </a:r>
            <a:r>
              <a:rPr lang="de-DE" dirty="0">
                <a:solidFill>
                  <a:schemeClr val="tx1"/>
                </a:solidFill>
              </a:rPr>
              <a:t>Eintrag erfolgt für</a:t>
            </a:r>
          </a:p>
          <a:p>
            <a:r>
              <a:rPr lang="de-DE" dirty="0">
                <a:solidFill>
                  <a:schemeClr val="tx1"/>
                </a:solidFill>
              </a:rPr>
              <a:t>Rüge</a:t>
            </a:r>
          </a:p>
          <a:p>
            <a:r>
              <a:rPr lang="de-DE" dirty="0">
                <a:solidFill>
                  <a:schemeClr val="tx1"/>
                </a:solidFill>
              </a:rPr>
              <a:t>berufsgerichtliche Entscheidungen</a:t>
            </a:r>
          </a:p>
          <a:p>
            <a:pPr marL="0" indent="0">
              <a:buNone/>
            </a:pPr>
            <a:r>
              <a:rPr lang="de-DE" dirty="0">
                <a:solidFill>
                  <a:schemeClr val="tx1"/>
                </a:solidFill>
              </a:rPr>
              <a:t>ab Rechtskraft (i.d.R. mit Ablauf der Rechtsmittelfrist)</a:t>
            </a:r>
          </a:p>
          <a:p>
            <a:pPr marL="0" indent="0">
              <a:buNone/>
            </a:pPr>
            <a:endParaRPr lang="de-DE" dirty="0">
              <a:solidFill>
                <a:schemeClr val="tx1"/>
              </a:solidFill>
            </a:endParaRPr>
          </a:p>
          <a:p>
            <a:pPr marL="0" indent="0">
              <a:buNone/>
            </a:pPr>
            <a:r>
              <a:rPr lang="de-DE" dirty="0">
                <a:solidFill>
                  <a:schemeClr val="tx1"/>
                </a:solidFill>
              </a:rPr>
              <a:t>Löschung i.d.R. nach Ablauf von 5 Jahren nach Rechtskraft</a:t>
            </a:r>
          </a:p>
          <a:p>
            <a:pPr marL="0" indent="0">
              <a:buNone/>
            </a:pPr>
            <a:endParaRPr lang="de-DE" dirty="0">
              <a:solidFill>
                <a:schemeClr val="tx1"/>
              </a:solidFill>
            </a:endParaRPr>
          </a:p>
          <a:p>
            <a:pPr marL="0" indent="0">
              <a:buNone/>
            </a:pPr>
            <a:endParaRPr lang="de-DE" dirty="0">
              <a:solidFill>
                <a:schemeClr val="tx1"/>
              </a:solidFill>
            </a:endParaRPr>
          </a:p>
        </p:txBody>
      </p:sp>
    </p:spTree>
    <p:extLst>
      <p:ext uri="{BB962C8B-B14F-4D97-AF65-F5344CB8AC3E}">
        <p14:creationId xmlns:p14="http://schemas.microsoft.com/office/powerpoint/2010/main" val="305220189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Autofit/>
          </a:bodyPr>
          <a:lstStyle/>
          <a:p>
            <a:r>
              <a:rPr lang="de-DE" kern="1200" noProof="0" dirty="0">
                <a:solidFill>
                  <a:schemeClr val="accent1">
                    <a:lumMod val="50000"/>
                  </a:schemeClr>
                </a:solidFill>
                <a:effectLst>
                  <a:outerShdw blurRad="50800" dist="38100" dir="2700000" algn="tl" rotWithShape="0">
                    <a:prstClr val="black">
                      <a:alpha val="40000"/>
                    </a:prstClr>
                  </a:outerShdw>
                </a:effectLst>
              </a:rPr>
              <a:t>Auskunftserteilung nach § 6 Abs. 2 </a:t>
            </a:r>
            <a:r>
              <a:rPr lang="de-DE" kern="1200" noProof="0" dirty="0" err="1">
                <a:solidFill>
                  <a:schemeClr val="accent1">
                    <a:lumMod val="50000"/>
                  </a:schemeClr>
                </a:solidFill>
                <a:effectLst>
                  <a:outerShdw blurRad="50800" dist="38100" dir="2700000" algn="tl" rotWithShape="0">
                    <a:prstClr val="black">
                      <a:alpha val="40000"/>
                    </a:prstClr>
                  </a:outerShdw>
                </a:effectLst>
              </a:rPr>
              <a:t>BlnHKG</a:t>
            </a:r>
            <a:endParaRPr lang="de-DE" noProof="0" dirty="0">
              <a:solidFill>
                <a:schemeClr val="accent1">
                  <a:lumMod val="50000"/>
                </a:schemeClr>
              </a:solidFill>
            </a:endParaRPr>
          </a:p>
        </p:txBody>
      </p:sp>
      <p:sp>
        <p:nvSpPr>
          <p:cNvPr id="3" name="Rectangle 3"/>
          <p:cNvSpPr>
            <a:spLocks noGrp="1"/>
          </p:cNvSpPr>
          <p:nvPr>
            <p:ph type="body" idx="1"/>
          </p:nvPr>
        </p:nvSpPr>
        <p:spPr/>
        <p:txBody>
          <a:bodyPr>
            <a:normAutofit fontScale="92500" lnSpcReduction="20000"/>
          </a:bodyPr>
          <a:lstStyle/>
          <a:p>
            <a:pPr lvl="1">
              <a:buFontTx/>
              <a:buChar char="-"/>
            </a:pPr>
            <a:r>
              <a:rPr lang="de-DE" sz="2800" kern="1200" noProof="0" dirty="0">
                <a:solidFill>
                  <a:schemeClr val="tx1"/>
                </a:solidFill>
                <a:latin typeface="+mn-lt"/>
                <a:ea typeface="+mn-ea"/>
                <a:cs typeface="+mn-cs"/>
              </a:rPr>
              <a:t>Patienten, die Beschwerde erhoben haben, </a:t>
            </a:r>
            <a:r>
              <a:rPr lang="de-DE" sz="2800" kern="1200" noProof="0" dirty="0">
                <a:solidFill>
                  <a:schemeClr val="accent1">
                    <a:lumMod val="75000"/>
                  </a:schemeClr>
                </a:solidFill>
                <a:latin typeface="+mn-lt"/>
                <a:ea typeface="+mn-ea"/>
                <a:cs typeface="+mn-cs"/>
              </a:rPr>
              <a:t>ist</a:t>
            </a:r>
            <a:r>
              <a:rPr lang="de-DE" sz="2800" kern="1200" noProof="0" dirty="0">
                <a:solidFill>
                  <a:schemeClr val="tx1"/>
                </a:solidFill>
                <a:latin typeface="+mn-lt"/>
                <a:ea typeface="+mn-ea"/>
                <a:cs typeface="+mn-cs"/>
              </a:rPr>
              <a:t> nach rechtskräftigem Abschluss eines berufsrechtlichen Verfahrens (§ 61 Abs. 4 </a:t>
            </a:r>
            <a:r>
              <a:rPr lang="de-DE" sz="2800" kern="1200" noProof="0" dirty="0" err="1">
                <a:solidFill>
                  <a:schemeClr val="tx1"/>
                </a:solidFill>
                <a:latin typeface="+mn-lt"/>
                <a:ea typeface="+mn-ea"/>
                <a:cs typeface="+mn-cs"/>
              </a:rPr>
              <a:t>BlnHKG</a:t>
            </a:r>
            <a:r>
              <a:rPr lang="de-DE" sz="2800" kern="1200" noProof="0" dirty="0">
                <a:solidFill>
                  <a:schemeClr val="tx1"/>
                </a:solidFill>
                <a:latin typeface="+mn-lt"/>
                <a:ea typeface="+mn-ea"/>
                <a:cs typeface="+mn-cs"/>
              </a:rPr>
              <a:t>) Auskunft über das </a:t>
            </a:r>
            <a:r>
              <a:rPr lang="de-DE" sz="2800" dirty="0">
                <a:solidFill>
                  <a:schemeClr val="tx1"/>
                </a:solidFill>
              </a:rPr>
              <a:t>E</a:t>
            </a:r>
            <a:r>
              <a:rPr lang="de-DE" sz="2800" kern="1200" noProof="0" dirty="0" err="1">
                <a:solidFill>
                  <a:schemeClr val="tx1"/>
                </a:solidFill>
                <a:latin typeface="+mn-lt"/>
                <a:ea typeface="+mn-ea"/>
                <a:cs typeface="+mn-cs"/>
              </a:rPr>
              <a:t>rgebnis</a:t>
            </a:r>
            <a:r>
              <a:rPr lang="de-DE" sz="2800" kern="1200" noProof="0" dirty="0">
                <a:solidFill>
                  <a:schemeClr val="tx1"/>
                </a:solidFill>
                <a:latin typeface="+mn-lt"/>
                <a:ea typeface="+mn-ea"/>
                <a:cs typeface="+mn-cs"/>
              </a:rPr>
              <a:t> zu erteilen:</a:t>
            </a:r>
          </a:p>
          <a:p>
            <a:pPr lvl="2">
              <a:buFontTx/>
              <a:buChar char="-"/>
            </a:pPr>
            <a:r>
              <a:rPr lang="de-DE" sz="2400" dirty="0">
                <a:solidFill>
                  <a:schemeClr val="tx1"/>
                </a:solidFill>
              </a:rPr>
              <a:t>keine Feststellung von Berufsverstößen oder</a:t>
            </a:r>
          </a:p>
          <a:p>
            <a:pPr lvl="2">
              <a:buFontTx/>
              <a:buChar char="-"/>
            </a:pPr>
            <a:r>
              <a:rPr lang="de-DE" sz="2400" dirty="0">
                <a:solidFill>
                  <a:schemeClr val="tx1"/>
                </a:solidFill>
              </a:rPr>
              <a:t>festgestellte Berufsverstöße (</a:t>
            </a:r>
            <a:r>
              <a:rPr lang="de-DE" sz="2400" dirty="0">
                <a:solidFill>
                  <a:schemeClr val="accent1">
                    <a:lumMod val="75000"/>
                  </a:schemeClr>
                </a:solidFill>
              </a:rPr>
              <a:t>ohne Mitteilung der getroffenen Sanktionen!!</a:t>
            </a:r>
            <a:r>
              <a:rPr lang="de-DE" sz="2400" dirty="0">
                <a:solidFill>
                  <a:schemeClr val="tx1"/>
                </a:solidFill>
              </a:rPr>
              <a:t>)</a:t>
            </a:r>
          </a:p>
          <a:p>
            <a:pPr marL="640080" lvl="2" indent="0">
              <a:buNone/>
            </a:pPr>
            <a:r>
              <a:rPr lang="de-DE" sz="2400" dirty="0">
                <a:solidFill>
                  <a:schemeClr val="accent1">
                    <a:lumMod val="75000"/>
                  </a:schemeClr>
                </a:solidFill>
              </a:rPr>
              <a:t>Merke</a:t>
            </a:r>
            <a:r>
              <a:rPr lang="de-DE" sz="2400" dirty="0">
                <a:solidFill>
                  <a:schemeClr val="tx1"/>
                </a:solidFill>
              </a:rPr>
              <a:t>: Patienten sind Zeugen, keine Verfahrensbeteiligte, d.h. es besteht </a:t>
            </a:r>
            <a:r>
              <a:rPr lang="de-DE" sz="2400" dirty="0">
                <a:solidFill>
                  <a:schemeClr val="accent1">
                    <a:lumMod val="75000"/>
                  </a:schemeClr>
                </a:solidFill>
              </a:rPr>
              <a:t>kein Einsichtsrecht in berufsrechtliche Ermittlungsakten</a:t>
            </a:r>
            <a:r>
              <a:rPr lang="de-DE" sz="2400" dirty="0">
                <a:solidFill>
                  <a:schemeClr val="tx1"/>
                </a:solidFill>
              </a:rPr>
              <a:t>.</a:t>
            </a:r>
          </a:p>
          <a:p>
            <a:pPr lvl="1">
              <a:buFontTx/>
              <a:buChar char="-"/>
            </a:pPr>
            <a:r>
              <a:rPr lang="de-DE" sz="2800" kern="1200" noProof="0" dirty="0">
                <a:solidFill>
                  <a:schemeClr val="tx1"/>
                </a:solidFill>
                <a:latin typeface="+mn-lt"/>
                <a:ea typeface="+mn-ea"/>
                <a:cs typeface="+mn-cs"/>
              </a:rPr>
              <a:t>Auskunftsberechtigung anderer </a:t>
            </a:r>
            <a:r>
              <a:rPr lang="de-DE" sz="2800" dirty="0">
                <a:solidFill>
                  <a:schemeClr val="tx1"/>
                </a:solidFill>
              </a:rPr>
              <a:t>„Beschwerdeführer“ nur gegeben, wenn berechtigtes Interesse an der Information glaubhaft gemacht ist</a:t>
            </a:r>
            <a:endParaRPr lang="de-DE" sz="2800" kern="1200" noProof="0" dirty="0">
              <a:solidFill>
                <a:schemeClr val="tx1"/>
              </a:solidFill>
              <a:latin typeface="+mn-lt"/>
              <a:ea typeface="+mn-ea"/>
              <a:cs typeface="+mn-cs"/>
            </a:endParaRPr>
          </a:p>
          <a:p>
            <a:pPr lvl="2">
              <a:buFontTx/>
              <a:buChar char="-"/>
            </a:pPr>
            <a:endParaRPr lang="de-DE" sz="2400" kern="1200" noProof="0" dirty="0">
              <a:solidFill>
                <a:schemeClr val="tx1"/>
              </a:solidFill>
              <a:latin typeface="+mn-lt"/>
              <a:ea typeface="+mn-ea"/>
              <a:cs typeface="+mn-cs"/>
            </a:endParaRPr>
          </a:p>
        </p:txBody>
      </p:sp>
    </p:spTree>
    <p:extLst>
      <p:ext uri="{BB962C8B-B14F-4D97-AF65-F5344CB8AC3E}">
        <p14:creationId xmlns:p14="http://schemas.microsoft.com/office/powerpoint/2010/main" val="3173299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dirty="0">
                <a:solidFill>
                  <a:schemeClr val="accent1">
                    <a:lumMod val="50000"/>
                  </a:schemeClr>
                </a:solidFill>
                <a:effectLst>
                  <a:outerShdw blurRad="50800" dist="38100" dir="2700000" algn="tl" rotWithShape="0">
                    <a:prstClr val="black">
                      <a:alpha val="40000"/>
                    </a:prstClr>
                  </a:outerShdw>
                </a:effectLst>
              </a:rPr>
              <a:t>k</a:t>
            </a:r>
            <a:r>
              <a:rPr lang="de-DE" sz="4400" kern="1200" noProof="0" dirty="0">
                <a:solidFill>
                  <a:schemeClr val="accent1">
                    <a:lumMod val="50000"/>
                  </a:schemeClr>
                </a:solidFill>
                <a:effectLst>
                  <a:outerShdw blurRad="50800" dist="38100" dir="2700000" algn="tl" rotWithShape="0">
                    <a:prstClr val="black">
                      <a:alpha val="40000"/>
                    </a:prstClr>
                  </a:outerShdw>
                </a:effectLst>
              </a:rPr>
              <a:t>ein Ermittlungsverfahren</a:t>
            </a:r>
            <a:endParaRPr lang="de-DE" noProof="0" dirty="0">
              <a:solidFill>
                <a:schemeClr val="accent1">
                  <a:lumMod val="50000"/>
                </a:schemeClr>
              </a:solidFill>
            </a:endParaRPr>
          </a:p>
        </p:txBody>
      </p:sp>
      <p:sp>
        <p:nvSpPr>
          <p:cNvPr id="3" name="Rectangle 3"/>
          <p:cNvSpPr>
            <a:spLocks noGrp="1"/>
          </p:cNvSpPr>
          <p:nvPr>
            <p:ph type="body" idx="1"/>
          </p:nvPr>
        </p:nvSpPr>
        <p:spPr/>
        <p:txBody>
          <a:bodyPr>
            <a:normAutofit fontScale="77500" lnSpcReduction="20000"/>
          </a:bodyPr>
          <a:lstStyle/>
          <a:p>
            <a:pPr marL="182880" indent="0">
              <a:buNone/>
            </a:pPr>
            <a:r>
              <a:rPr lang="de-DE" sz="3300" u="sng" dirty="0">
                <a:solidFill>
                  <a:schemeClr val="tx1"/>
                </a:solidFill>
              </a:rPr>
              <a:t>Unzuständigkeit bzw. Verfahrenshindernis:</a:t>
            </a:r>
          </a:p>
          <a:p>
            <a:pPr lvl="1">
              <a:buFontTx/>
              <a:buChar char="-"/>
            </a:pPr>
            <a:r>
              <a:rPr lang="de-DE" sz="3300" dirty="0">
                <a:solidFill>
                  <a:schemeClr val="tx1"/>
                </a:solidFill>
              </a:rPr>
              <a:t>Beschuldigte/r kein Pflichtmitglied der Psychotherapeutenkammer Berlin </a:t>
            </a:r>
            <a:r>
              <a:rPr lang="de-DE" sz="3300" dirty="0" err="1">
                <a:solidFill>
                  <a:schemeClr val="tx1"/>
                </a:solidFill>
              </a:rPr>
              <a:t>i.S.d</a:t>
            </a:r>
            <a:r>
              <a:rPr lang="de-DE" sz="3300" dirty="0">
                <a:solidFill>
                  <a:schemeClr val="tx1"/>
                </a:solidFill>
              </a:rPr>
              <a:t>. § 2 Abs. 1 </a:t>
            </a:r>
            <a:r>
              <a:rPr lang="de-DE" sz="3300" dirty="0" err="1">
                <a:solidFill>
                  <a:schemeClr val="tx1"/>
                </a:solidFill>
              </a:rPr>
              <a:t>BlnHKG</a:t>
            </a:r>
            <a:r>
              <a:rPr lang="de-DE" sz="3300" dirty="0">
                <a:solidFill>
                  <a:schemeClr val="tx1"/>
                </a:solidFill>
              </a:rPr>
              <a:t> </a:t>
            </a:r>
            <a:r>
              <a:rPr lang="de-DE" sz="2200" dirty="0">
                <a:solidFill>
                  <a:schemeClr val="tx1"/>
                </a:solidFill>
              </a:rPr>
              <a:t>(</a:t>
            </a:r>
            <a:r>
              <a:rPr lang="de-DE" sz="2200" dirty="0" err="1">
                <a:solidFill>
                  <a:schemeClr val="tx1"/>
                </a:solidFill>
              </a:rPr>
              <a:t>Bsp</a:t>
            </a:r>
            <a:r>
              <a:rPr lang="de-DE" sz="2200" dirty="0">
                <a:solidFill>
                  <a:schemeClr val="tx1"/>
                </a:solidFill>
              </a:rPr>
              <a:t>: ärztliche Approbation-&gt; Ärztekammer; (-) freiwillige Mitglieder/</a:t>
            </a:r>
            <a:r>
              <a:rPr lang="de-DE" sz="2200" dirty="0" err="1">
                <a:solidFill>
                  <a:schemeClr val="tx1"/>
                </a:solidFill>
              </a:rPr>
              <a:t>PiA</a:t>
            </a:r>
            <a:r>
              <a:rPr lang="de-DE" sz="2200" dirty="0">
                <a:solidFill>
                  <a:schemeClr val="tx1"/>
                </a:solidFill>
              </a:rPr>
              <a:t> – noch keine Approbation/keine Pflichtmitgliedschaft)</a:t>
            </a:r>
          </a:p>
          <a:p>
            <a:pPr lvl="1">
              <a:buFontTx/>
              <a:buChar char="-"/>
            </a:pPr>
            <a:r>
              <a:rPr lang="de-DE" sz="3300" dirty="0">
                <a:solidFill>
                  <a:schemeClr val="tx1"/>
                </a:solidFill>
              </a:rPr>
              <a:t>Verfolgungsverjährung (§ 59 </a:t>
            </a:r>
            <a:r>
              <a:rPr lang="de-DE" sz="3300" dirty="0" err="1">
                <a:solidFill>
                  <a:schemeClr val="tx1"/>
                </a:solidFill>
              </a:rPr>
              <a:t>BlnHKG</a:t>
            </a:r>
            <a:r>
              <a:rPr lang="de-DE" sz="3300" dirty="0">
                <a:solidFill>
                  <a:schemeClr val="tx1"/>
                </a:solidFill>
              </a:rPr>
              <a:t>)?</a:t>
            </a:r>
          </a:p>
          <a:p>
            <a:pPr lvl="2">
              <a:buFontTx/>
              <a:buChar char="-"/>
            </a:pPr>
            <a:r>
              <a:rPr lang="de-DE" sz="2400" dirty="0">
                <a:solidFill>
                  <a:schemeClr val="tx1"/>
                </a:solidFill>
              </a:rPr>
              <a:t>Grundsatz: 5 Jahre nach Tatbeendigung</a:t>
            </a:r>
          </a:p>
          <a:p>
            <a:pPr lvl="2">
              <a:buFontTx/>
              <a:buChar char="-"/>
            </a:pPr>
            <a:r>
              <a:rPr lang="de-DE" sz="2400" dirty="0">
                <a:solidFill>
                  <a:schemeClr val="tx1"/>
                </a:solidFill>
              </a:rPr>
              <a:t>ist zugleich ein Straftatbestand erfüllt, endet die Verjährung nicht vor der strafrechtlichen Verjährung (bspw. Abstinenzverletzung bei Sexualdelikten an Minderjährigen)</a:t>
            </a:r>
          </a:p>
          <a:p>
            <a:pPr lvl="1">
              <a:buFontTx/>
              <a:buChar char="-"/>
            </a:pPr>
            <a:r>
              <a:rPr lang="de-DE" sz="3300" dirty="0">
                <a:solidFill>
                  <a:schemeClr val="tx1"/>
                </a:solidFill>
              </a:rPr>
              <a:t>Approbation rechtskräftig beendet durch Verzicht, Widerruf, Rücknahme</a:t>
            </a:r>
          </a:p>
          <a:p>
            <a:pPr marL="365760" lvl="1" indent="0">
              <a:buNone/>
            </a:pPr>
            <a:r>
              <a:rPr lang="de-DE" dirty="0">
                <a:solidFill>
                  <a:schemeClr val="accent1">
                    <a:lumMod val="75000"/>
                  </a:schemeClr>
                </a:solidFill>
              </a:rPr>
              <a:t>Merke: Approbationsbehörde in Berlin: Landesamt für Gesundheit und Soziales (</a:t>
            </a:r>
            <a:r>
              <a:rPr lang="de-DE" dirty="0" err="1">
                <a:solidFill>
                  <a:schemeClr val="accent1">
                    <a:lumMod val="75000"/>
                  </a:schemeClr>
                </a:solidFill>
              </a:rPr>
              <a:t>LaGeSo</a:t>
            </a:r>
            <a:r>
              <a:rPr lang="de-DE" dirty="0">
                <a:solidFill>
                  <a:schemeClr val="accent1">
                    <a:lumMod val="75000"/>
                  </a:schemeClr>
                </a:solidFill>
              </a:rPr>
              <a:t>), nicht die Kammer!</a:t>
            </a:r>
          </a:p>
          <a:p>
            <a:pPr marL="365760" lvl="1" indent="0">
              <a:buNone/>
            </a:pPr>
            <a:endParaRPr lang="de-DE" sz="2800" kern="1200" noProof="0" dirty="0">
              <a:solidFill>
                <a:schemeClr val="tx1"/>
              </a:solidFill>
              <a:latin typeface="+mn-lt"/>
              <a:ea typeface="+mn-ea"/>
              <a:cs typeface="+mn-cs"/>
            </a:endParaRPr>
          </a:p>
        </p:txBody>
      </p:sp>
    </p:spTree>
    <p:extLst>
      <p:ext uri="{BB962C8B-B14F-4D97-AF65-F5344CB8AC3E}">
        <p14:creationId xmlns:p14="http://schemas.microsoft.com/office/powerpoint/2010/main" val="111636911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Autofit/>
          </a:bodyPr>
          <a:lstStyle/>
          <a:p>
            <a:r>
              <a:rPr lang="de-DE" sz="2800" dirty="0">
                <a:solidFill>
                  <a:schemeClr val="accent1">
                    <a:lumMod val="50000"/>
                  </a:schemeClr>
                </a:solidFill>
                <a:effectLst>
                  <a:outerShdw blurRad="50800" dist="38100" dir="2700000" algn="tl" rotWithShape="0">
                    <a:prstClr val="black">
                      <a:alpha val="40000"/>
                    </a:prstClr>
                  </a:outerShdw>
                </a:effectLst>
              </a:rPr>
              <a:t>§ 5 Abs. 6 S. 1 </a:t>
            </a:r>
            <a:r>
              <a:rPr lang="de-DE" sz="2800" dirty="0" err="1">
                <a:solidFill>
                  <a:schemeClr val="accent1">
                    <a:lumMod val="50000"/>
                  </a:schemeClr>
                </a:solidFill>
                <a:effectLst>
                  <a:outerShdw blurRad="50800" dist="38100" dir="2700000" algn="tl" rotWithShape="0">
                    <a:prstClr val="black">
                      <a:alpha val="40000"/>
                    </a:prstClr>
                  </a:outerShdw>
                </a:effectLst>
              </a:rPr>
              <a:t>BlnHKG</a:t>
            </a:r>
            <a:r>
              <a:rPr lang="de-DE" sz="2800" dirty="0">
                <a:solidFill>
                  <a:schemeClr val="accent1">
                    <a:lumMod val="50000"/>
                  </a:schemeClr>
                </a:solidFill>
                <a:effectLst>
                  <a:outerShdw blurRad="50800" dist="38100" dir="2700000" algn="tl" rotWithShape="0">
                    <a:prstClr val="black">
                      <a:alpha val="40000"/>
                    </a:prstClr>
                  </a:outerShdw>
                </a:effectLst>
              </a:rPr>
              <a:t>: Meldung gesundheitlicher Beeinträchtigung an die Approbationsbehörde</a:t>
            </a:r>
            <a:endParaRPr lang="de-DE" sz="2800" noProof="0" dirty="0">
              <a:solidFill>
                <a:schemeClr val="accent1">
                  <a:lumMod val="50000"/>
                </a:schemeClr>
              </a:solidFill>
            </a:endParaRPr>
          </a:p>
        </p:txBody>
      </p:sp>
      <p:sp>
        <p:nvSpPr>
          <p:cNvPr id="3" name="Rectangle 3"/>
          <p:cNvSpPr>
            <a:spLocks noGrp="1"/>
          </p:cNvSpPr>
          <p:nvPr>
            <p:ph type="body" idx="1"/>
          </p:nvPr>
        </p:nvSpPr>
        <p:spPr/>
        <p:txBody>
          <a:bodyPr>
            <a:normAutofit/>
          </a:bodyPr>
          <a:lstStyle/>
          <a:p>
            <a:pPr>
              <a:buFontTx/>
              <a:buChar char="-"/>
            </a:pPr>
            <a:r>
              <a:rPr lang="de-DE" sz="3200" dirty="0">
                <a:solidFill>
                  <a:schemeClr val="tx1"/>
                </a:solidFill>
              </a:rPr>
              <a:t>Kammer ist berechtigt, Erkrankungen/körperliche Einschränkungen von Kammermitgliedern an Approbationsbehörde zu melden, sofern Zweifel hinsichtlich der gesundheitlichen Eignung zur weiteren Ausübung des Berufs bestehen (z.B. Suchterkrankungen)</a:t>
            </a:r>
          </a:p>
          <a:p>
            <a:pPr marL="640080" lvl="2" indent="0">
              <a:buNone/>
            </a:pPr>
            <a:r>
              <a:rPr lang="de-DE" sz="2400" dirty="0">
                <a:solidFill>
                  <a:schemeClr val="tx1"/>
                </a:solidFill>
              </a:rPr>
              <a:t>-&gt; Approbationsbehörde prüft – ggf. als Rechtsfolge Ruhen oder Widerruf der Approbation gem. § 5 PsychThG</a:t>
            </a:r>
          </a:p>
        </p:txBody>
      </p:sp>
    </p:spTree>
    <p:extLst>
      <p:ext uri="{BB962C8B-B14F-4D97-AF65-F5344CB8AC3E}">
        <p14:creationId xmlns:p14="http://schemas.microsoft.com/office/powerpoint/2010/main" val="1058251552"/>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Autofit/>
          </a:bodyPr>
          <a:lstStyle/>
          <a:p>
            <a:r>
              <a:rPr lang="de-DE" sz="2800" dirty="0">
                <a:solidFill>
                  <a:schemeClr val="accent1">
                    <a:lumMod val="50000"/>
                  </a:schemeClr>
                </a:solidFill>
                <a:effectLst>
                  <a:outerShdw blurRad="50800" dist="38100" dir="2700000" algn="tl" rotWithShape="0">
                    <a:prstClr val="black">
                      <a:alpha val="40000"/>
                    </a:prstClr>
                  </a:outerShdw>
                </a:effectLst>
              </a:rPr>
              <a:t>§ 5 Abs. 7 </a:t>
            </a:r>
            <a:r>
              <a:rPr lang="de-DE" sz="2800" dirty="0" err="1">
                <a:solidFill>
                  <a:schemeClr val="accent1">
                    <a:lumMod val="50000"/>
                  </a:schemeClr>
                </a:solidFill>
                <a:effectLst>
                  <a:outerShdw blurRad="50800" dist="38100" dir="2700000" algn="tl" rotWithShape="0">
                    <a:prstClr val="black">
                      <a:alpha val="40000"/>
                    </a:prstClr>
                  </a:outerShdw>
                </a:effectLst>
              </a:rPr>
              <a:t>BlnHKG</a:t>
            </a:r>
            <a:r>
              <a:rPr lang="de-DE" sz="2800" dirty="0">
                <a:solidFill>
                  <a:schemeClr val="accent1">
                    <a:lumMod val="50000"/>
                  </a:schemeClr>
                </a:solidFill>
                <a:effectLst>
                  <a:outerShdw blurRad="50800" dist="38100" dir="2700000" algn="tl" rotWithShape="0">
                    <a:prstClr val="black">
                      <a:alpha val="40000"/>
                    </a:prstClr>
                  </a:outerShdw>
                </a:effectLst>
              </a:rPr>
              <a:t>: Auskünfte an/von KV oder Staatsanwaltschaft </a:t>
            </a:r>
            <a:r>
              <a:rPr lang="de-DE" sz="2000" dirty="0">
                <a:solidFill>
                  <a:schemeClr val="accent1">
                    <a:lumMod val="50000"/>
                  </a:schemeClr>
                </a:solidFill>
                <a:effectLst>
                  <a:outerShdw blurRad="50800" dist="38100" dir="2700000" algn="tl" rotWithShape="0">
                    <a:prstClr val="black">
                      <a:alpha val="40000"/>
                    </a:prstClr>
                  </a:outerShdw>
                </a:effectLst>
              </a:rPr>
              <a:t>(beispielhafte Aufzählung)</a:t>
            </a:r>
            <a:endParaRPr lang="de-DE" sz="2000" noProof="0" dirty="0">
              <a:solidFill>
                <a:schemeClr val="accent1">
                  <a:lumMod val="50000"/>
                </a:schemeClr>
              </a:solidFill>
            </a:endParaRPr>
          </a:p>
        </p:txBody>
      </p:sp>
      <p:sp>
        <p:nvSpPr>
          <p:cNvPr id="3" name="Rectangle 3"/>
          <p:cNvSpPr>
            <a:spLocks noGrp="1"/>
          </p:cNvSpPr>
          <p:nvPr>
            <p:ph type="body" idx="1"/>
          </p:nvPr>
        </p:nvSpPr>
        <p:spPr/>
        <p:txBody>
          <a:bodyPr>
            <a:normAutofit/>
          </a:bodyPr>
          <a:lstStyle/>
          <a:p>
            <a:pPr>
              <a:buFontTx/>
              <a:buChar char="-"/>
            </a:pPr>
            <a:r>
              <a:rPr lang="de-DE" sz="2400" dirty="0">
                <a:solidFill>
                  <a:schemeClr val="tx1"/>
                </a:solidFill>
              </a:rPr>
              <a:t>Datenaustausch möglich in laufendem berufsrechtlichen Ermittlungsverfahren:</a:t>
            </a:r>
          </a:p>
          <a:p>
            <a:pPr lvl="1">
              <a:buFontTx/>
              <a:buChar char="-"/>
            </a:pPr>
            <a:r>
              <a:rPr lang="de-DE" sz="2000" dirty="0">
                <a:solidFill>
                  <a:schemeClr val="tx1"/>
                </a:solidFill>
              </a:rPr>
              <a:t>bspw. zu Bestehen/Ruhen/Entzug KV-Zulassung</a:t>
            </a:r>
          </a:p>
          <a:p>
            <a:pPr lvl="1">
              <a:buFontTx/>
              <a:buChar char="-"/>
            </a:pPr>
            <a:r>
              <a:rPr lang="de-DE" sz="2000" dirty="0">
                <a:solidFill>
                  <a:schemeClr val="tx1"/>
                </a:solidFill>
              </a:rPr>
              <a:t>bspw. Anfragen im Rahmen strafrechtlicher Ermittlungsverfahren unter Führung der Staatsanwaltschaft an die Kammer</a:t>
            </a:r>
          </a:p>
          <a:p>
            <a:pPr lvl="1">
              <a:buFontTx/>
              <a:buChar char="-"/>
            </a:pPr>
            <a:endParaRPr lang="de-DE" sz="2000" dirty="0">
              <a:solidFill>
                <a:schemeClr val="tx1"/>
              </a:solidFill>
            </a:endParaRPr>
          </a:p>
          <a:p>
            <a:pPr>
              <a:buFontTx/>
              <a:buChar char="-"/>
            </a:pPr>
            <a:r>
              <a:rPr lang="de-DE" sz="2400" dirty="0">
                <a:solidFill>
                  <a:schemeClr val="tx1"/>
                </a:solidFill>
              </a:rPr>
              <a:t>Kammer hat KV bspw. über Approbationsverzicht oder Rücknahme Approbation sowie rechtskräftiges Verbot zur Berufsausübung zu unterrichten</a:t>
            </a:r>
          </a:p>
        </p:txBody>
      </p:sp>
    </p:spTree>
    <p:extLst>
      <p:ext uri="{BB962C8B-B14F-4D97-AF65-F5344CB8AC3E}">
        <p14:creationId xmlns:p14="http://schemas.microsoft.com/office/powerpoint/2010/main" val="315100566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de-DE" dirty="0">
                <a:solidFill>
                  <a:schemeClr val="accent1">
                    <a:lumMod val="75000"/>
                  </a:schemeClr>
                </a:solidFill>
                <a:effectLst>
                  <a:outerShdw blurRad="38100" dist="38100" dir="2700000" algn="tl">
                    <a:srgbClr val="000000">
                      <a:alpha val="43137"/>
                    </a:srgbClr>
                  </a:outerShdw>
                </a:effectLst>
              </a:rPr>
              <a:t>Weiterführende Links</a:t>
            </a:r>
          </a:p>
        </p:txBody>
      </p:sp>
      <p:sp>
        <p:nvSpPr>
          <p:cNvPr id="3" name="Textplatzhalter 2"/>
          <p:cNvSpPr>
            <a:spLocks noGrp="1"/>
          </p:cNvSpPr>
          <p:nvPr>
            <p:ph type="body" idx="1"/>
          </p:nvPr>
        </p:nvSpPr>
        <p:spPr>
          <a:xfrm>
            <a:off x="612648" y="1600200"/>
            <a:ext cx="8153400" cy="4637112"/>
          </a:xfrm>
        </p:spPr>
        <p:txBody>
          <a:bodyPr>
            <a:noAutofit/>
          </a:bodyPr>
          <a:lstStyle/>
          <a:p>
            <a:pPr marL="0" indent="0">
              <a:buNone/>
            </a:pPr>
            <a:r>
              <a:rPr lang="de-DE" sz="1800" dirty="0"/>
              <a:t>Berliner </a:t>
            </a:r>
            <a:r>
              <a:rPr lang="de-DE" sz="1800" dirty="0" err="1"/>
              <a:t>Heilberufekammergesetz</a:t>
            </a:r>
            <a:r>
              <a:rPr lang="de-DE" sz="1800" dirty="0"/>
              <a:t> (</a:t>
            </a:r>
            <a:r>
              <a:rPr lang="de-DE" sz="1800" dirty="0" err="1"/>
              <a:t>BlnHKG</a:t>
            </a:r>
            <a:r>
              <a:rPr lang="de-DE" sz="1800" dirty="0"/>
              <a:t>)</a:t>
            </a:r>
          </a:p>
          <a:p>
            <a:r>
              <a:rPr lang="de-DE" sz="1800" dirty="0">
                <a:hlinkClick r:id="rId2"/>
              </a:rPr>
              <a:t>https://www.gesetze.berlin.de/bsbe/document/jlr-HeilBKGBErahmen</a:t>
            </a:r>
            <a:r>
              <a:rPr lang="de-DE" sz="1800" dirty="0"/>
              <a:t> </a:t>
            </a:r>
          </a:p>
          <a:p>
            <a:pPr marL="0" indent="0">
              <a:buNone/>
            </a:pPr>
            <a:endParaRPr lang="de-DE" sz="1800" dirty="0"/>
          </a:p>
          <a:p>
            <a:pPr marL="0" indent="0">
              <a:buNone/>
            </a:pPr>
            <a:r>
              <a:rPr lang="de-DE" sz="1800" dirty="0"/>
              <a:t>Berufsordnung der Kammer</a:t>
            </a:r>
          </a:p>
          <a:p>
            <a:r>
              <a:rPr lang="de-DE" sz="1800" dirty="0">
                <a:hlinkClick r:id="rId3"/>
              </a:rPr>
              <a:t>https://www.psychotherapeutenkammer-berlin.de/satzungen-und-ordnungen</a:t>
            </a:r>
            <a:r>
              <a:rPr lang="de-DE" sz="1800" dirty="0"/>
              <a:t> </a:t>
            </a:r>
          </a:p>
          <a:p>
            <a:pPr marL="0" indent="0">
              <a:buNone/>
            </a:pPr>
            <a:endParaRPr lang="de-DE" sz="1800" dirty="0"/>
          </a:p>
          <a:p>
            <a:pPr marL="0" indent="0">
              <a:buNone/>
            </a:pPr>
            <a:r>
              <a:rPr lang="de-DE" sz="1800" dirty="0"/>
              <a:t>Beschwerdemanagement der Kammer</a:t>
            </a:r>
          </a:p>
          <a:p>
            <a:r>
              <a:rPr lang="de-DE" sz="1800" dirty="0">
                <a:hlinkClick r:id="rId4"/>
              </a:rPr>
              <a:t>https://www.psychotherapeutenkammer-berlin.de/beschwerdemanagement</a:t>
            </a:r>
            <a:r>
              <a:rPr lang="de-DE" sz="1800" dirty="0"/>
              <a:t> </a:t>
            </a:r>
          </a:p>
          <a:p>
            <a:pPr marL="0" indent="0">
              <a:buNone/>
            </a:pPr>
            <a:endParaRPr lang="de-DE" sz="1800" dirty="0"/>
          </a:p>
          <a:p>
            <a:pPr marL="0" indent="0">
              <a:buNone/>
            </a:pPr>
            <a:r>
              <a:rPr lang="de-DE" sz="1800" dirty="0"/>
              <a:t>FAQ auf der Kammerhomepage zu Berufsrechtsfragen</a:t>
            </a:r>
          </a:p>
          <a:p>
            <a:r>
              <a:rPr lang="de-DE" sz="1800" dirty="0">
                <a:hlinkClick r:id="rId5"/>
              </a:rPr>
              <a:t>https://www.psychotherapeutenkammer-berlin.de/haeufig-gestellte-rechtsfragen-0</a:t>
            </a:r>
            <a:r>
              <a:rPr lang="de-DE" sz="1800" dirty="0"/>
              <a:t> </a:t>
            </a:r>
          </a:p>
          <a:p>
            <a:pPr marL="0" indent="0">
              <a:buNone/>
            </a:pPr>
            <a:endParaRPr lang="de-DE" sz="1800" dirty="0"/>
          </a:p>
        </p:txBody>
      </p:sp>
    </p:spTree>
    <p:extLst>
      <p:ext uri="{BB962C8B-B14F-4D97-AF65-F5344CB8AC3E}">
        <p14:creationId xmlns:p14="http://schemas.microsoft.com/office/powerpoint/2010/main" val="307541888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kern="1200" noProof="0" dirty="0">
                <a:solidFill>
                  <a:schemeClr val="accent1">
                    <a:lumMod val="75000"/>
                  </a:schemeClr>
                </a:solidFill>
                <a:effectLst>
                  <a:outerShdw blurRad="50800" dist="38100" dir="2700000" algn="tl" rotWithShape="0">
                    <a:prstClr val="black">
                      <a:alpha val="40000"/>
                    </a:prstClr>
                  </a:outerShdw>
                </a:effectLst>
              </a:rPr>
              <a:t>Für Rückfragen</a:t>
            </a:r>
            <a:endParaRPr lang="de-DE" noProof="0" dirty="0">
              <a:solidFill>
                <a:schemeClr val="accent1">
                  <a:lumMod val="75000"/>
                </a:schemeClr>
              </a:solidFill>
            </a:endParaRPr>
          </a:p>
        </p:txBody>
      </p:sp>
      <p:sp>
        <p:nvSpPr>
          <p:cNvPr id="3" name="Rectangle 3"/>
          <p:cNvSpPr>
            <a:spLocks noGrp="1"/>
          </p:cNvSpPr>
          <p:nvPr>
            <p:ph type="body" idx="1"/>
          </p:nvPr>
        </p:nvSpPr>
        <p:spPr>
          <a:xfrm>
            <a:off x="612648" y="1600200"/>
            <a:ext cx="8153400" cy="4781128"/>
          </a:xfrm>
        </p:spPr>
        <p:txBody>
          <a:bodyPr>
            <a:normAutofit fontScale="55000" lnSpcReduction="20000"/>
          </a:bodyPr>
          <a:lstStyle/>
          <a:p>
            <a:endParaRPr lang="de-DE" sz="2900" noProof="0" dirty="0">
              <a:solidFill>
                <a:schemeClr val="tx1"/>
              </a:solidFill>
            </a:endParaRPr>
          </a:p>
          <a:p>
            <a:pPr marL="0" indent="0" algn="ctr">
              <a:buNone/>
            </a:pPr>
            <a:r>
              <a:rPr lang="de-DE" sz="4500" b="1" dirty="0">
                <a:ea typeface="Times New Roman"/>
                <a:cs typeface="Times New Roman"/>
              </a:rPr>
              <a:t>Psychotherapeutenkammer Berlin</a:t>
            </a:r>
          </a:p>
          <a:p>
            <a:pPr marL="0" indent="0" algn="ctr">
              <a:buNone/>
            </a:pPr>
            <a:endParaRPr lang="de-DE" sz="3800" dirty="0">
              <a:ea typeface="Calibri"/>
              <a:cs typeface="Times New Roman"/>
            </a:endParaRPr>
          </a:p>
          <a:p>
            <a:pPr marL="0" indent="0" algn="ctr">
              <a:spcAft>
                <a:spcPts val="0"/>
              </a:spcAft>
              <a:buNone/>
            </a:pPr>
            <a:r>
              <a:rPr lang="de-DE" sz="3800" dirty="0">
                <a:ea typeface="Times New Roman"/>
                <a:cs typeface="Times New Roman"/>
              </a:rPr>
              <a:t>Claudia Dittberner</a:t>
            </a:r>
            <a:endParaRPr lang="de-DE" sz="3800" dirty="0">
              <a:ea typeface="Calibri"/>
              <a:cs typeface="Times New Roman"/>
            </a:endParaRPr>
          </a:p>
          <a:p>
            <a:pPr marL="0" indent="0" algn="ctr">
              <a:spcAft>
                <a:spcPts val="0"/>
              </a:spcAft>
              <a:buNone/>
            </a:pPr>
            <a:r>
              <a:rPr lang="de-DE" sz="3800" dirty="0">
                <a:ea typeface="Times New Roman"/>
                <a:cs typeface="Times New Roman"/>
              </a:rPr>
              <a:t>Justiziarin</a:t>
            </a:r>
          </a:p>
          <a:p>
            <a:pPr marL="0" indent="0" algn="ctr">
              <a:spcAft>
                <a:spcPts val="0"/>
              </a:spcAft>
              <a:buNone/>
            </a:pPr>
            <a:endParaRPr lang="de-DE" sz="3800" dirty="0">
              <a:ea typeface="Calibri"/>
              <a:cs typeface="Times New Roman"/>
            </a:endParaRPr>
          </a:p>
          <a:p>
            <a:pPr marL="0" indent="0" algn="ctr">
              <a:spcAft>
                <a:spcPts val="0"/>
              </a:spcAft>
              <a:buNone/>
            </a:pPr>
            <a:r>
              <a:rPr lang="de-DE" sz="3800" dirty="0">
                <a:ea typeface="Times New Roman"/>
                <a:cs typeface="Times New Roman"/>
              </a:rPr>
              <a:t>  Rechtsprechstunde </a:t>
            </a:r>
          </a:p>
          <a:p>
            <a:pPr marL="0" indent="0" algn="ctr">
              <a:spcAft>
                <a:spcPts val="0"/>
              </a:spcAft>
              <a:buNone/>
            </a:pPr>
            <a:r>
              <a:rPr lang="de-DE" sz="3800" dirty="0">
                <a:ea typeface="Times New Roman"/>
                <a:cs typeface="Times New Roman"/>
              </a:rPr>
              <a:t>donnerstags zwischen 13 und 14 Uhr: </a:t>
            </a:r>
          </a:p>
          <a:p>
            <a:pPr marL="0" indent="0" algn="ctr">
              <a:spcAft>
                <a:spcPts val="0"/>
              </a:spcAft>
              <a:buNone/>
            </a:pPr>
            <a:r>
              <a:rPr lang="de-DE" sz="3800" dirty="0">
                <a:ea typeface="Times New Roman"/>
                <a:cs typeface="Times New Roman"/>
              </a:rPr>
              <a:t>Tel.: 030 887140-60</a:t>
            </a:r>
          </a:p>
          <a:p>
            <a:pPr marL="0" indent="0" algn="ctr">
              <a:spcAft>
                <a:spcPts val="0"/>
              </a:spcAft>
              <a:buNone/>
            </a:pPr>
            <a:r>
              <a:rPr lang="de-DE" sz="3800" dirty="0">
                <a:ea typeface="Times New Roman"/>
                <a:cs typeface="Times New Roman"/>
              </a:rPr>
              <a:t>Mail: </a:t>
            </a:r>
            <a:r>
              <a:rPr lang="de-DE" sz="3800" dirty="0">
                <a:solidFill>
                  <a:schemeClr val="bg2">
                    <a:lumMod val="75000"/>
                  </a:schemeClr>
                </a:solidFill>
                <a:ea typeface="Times New Roman"/>
                <a:cs typeface="Times New Roman"/>
              </a:rPr>
              <a:t>rechtssprechstunde@psychotherapeutenkammer-berlin.de </a:t>
            </a:r>
          </a:p>
          <a:p>
            <a:pPr marL="0" indent="0" algn="ctr">
              <a:spcAft>
                <a:spcPts val="0"/>
              </a:spcAft>
              <a:buNone/>
            </a:pPr>
            <a:endParaRPr lang="de-DE" sz="3800" dirty="0">
              <a:ea typeface="Calibri"/>
              <a:cs typeface="Times New Roman"/>
            </a:endParaRPr>
          </a:p>
          <a:p>
            <a:pPr marL="0" indent="0">
              <a:buNone/>
            </a:pPr>
            <a:endParaRPr lang="de-DE" sz="2900" kern="1200" noProof="0" dirty="0">
              <a:solidFill>
                <a:schemeClr val="tx1"/>
              </a:solidFill>
              <a:latin typeface="+mn-lt"/>
              <a:ea typeface="+mn-ea"/>
              <a:cs typeface="+mn-cs"/>
            </a:endParaRPr>
          </a:p>
          <a:p>
            <a:pPr marL="0" indent="0">
              <a:buNone/>
            </a:pPr>
            <a:r>
              <a:rPr lang="de-DE" sz="2900" dirty="0">
                <a:solidFill>
                  <a:schemeClr val="tx1"/>
                </a:solidFill>
              </a:rPr>
              <a:t>	</a:t>
            </a:r>
            <a:endParaRPr lang="de-DE" noProof="0" dirty="0"/>
          </a:p>
        </p:txBody>
      </p:sp>
    </p:spTree>
    <p:extLst>
      <p:ext uri="{BB962C8B-B14F-4D97-AF65-F5344CB8AC3E}">
        <p14:creationId xmlns:p14="http://schemas.microsoft.com/office/powerpoint/2010/main" val="299430085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kern="1200" noProof="0" dirty="0">
                <a:solidFill>
                  <a:schemeClr val="accent1">
                    <a:lumMod val="50000"/>
                  </a:schemeClr>
                </a:solidFill>
                <a:effectLst>
                  <a:outerShdw blurRad="50800" dist="38100" dir="2700000" algn="tl" rotWithShape="0">
                    <a:prstClr val="black">
                      <a:alpha val="40000"/>
                    </a:prstClr>
                  </a:outerShdw>
                </a:effectLst>
              </a:rPr>
              <a:t>Ermittlungsverfahren</a:t>
            </a:r>
            <a:endParaRPr lang="de-DE" noProof="0" dirty="0">
              <a:solidFill>
                <a:schemeClr val="accent1">
                  <a:lumMod val="50000"/>
                </a:schemeClr>
              </a:solidFill>
            </a:endParaRPr>
          </a:p>
        </p:txBody>
      </p:sp>
      <p:sp>
        <p:nvSpPr>
          <p:cNvPr id="3" name="Rectangle 3"/>
          <p:cNvSpPr>
            <a:spLocks noGrp="1"/>
          </p:cNvSpPr>
          <p:nvPr>
            <p:ph type="body" idx="1"/>
          </p:nvPr>
        </p:nvSpPr>
        <p:spPr/>
        <p:txBody>
          <a:bodyPr>
            <a:normAutofit/>
          </a:bodyPr>
          <a:lstStyle/>
          <a:p>
            <a:pPr marL="365760" lvl="1" indent="0">
              <a:buNone/>
            </a:pPr>
            <a:r>
              <a:rPr lang="de-DE" sz="2800" u="sng" dirty="0">
                <a:solidFill>
                  <a:schemeClr val="tx1"/>
                </a:solidFill>
              </a:rPr>
              <a:t>§ 61 Abs. 1 </a:t>
            </a:r>
            <a:r>
              <a:rPr lang="de-DE" sz="2800" u="sng" dirty="0" err="1">
                <a:solidFill>
                  <a:schemeClr val="tx1"/>
                </a:solidFill>
              </a:rPr>
              <a:t>BlnHKG</a:t>
            </a:r>
            <a:r>
              <a:rPr lang="de-DE" sz="2800" u="sng" dirty="0">
                <a:solidFill>
                  <a:schemeClr val="tx1"/>
                </a:solidFill>
              </a:rPr>
              <a:t>:</a:t>
            </a:r>
          </a:p>
          <a:p>
            <a:pPr marL="365760" lvl="1" indent="0">
              <a:buNone/>
            </a:pPr>
            <a:r>
              <a:rPr lang="de-DE" sz="2800" dirty="0">
                <a:solidFill>
                  <a:schemeClr val="tx1"/>
                </a:solidFill>
              </a:rPr>
              <a:t>„Werden </a:t>
            </a:r>
            <a:r>
              <a:rPr lang="de-DE" sz="2800" b="1" dirty="0">
                <a:solidFill>
                  <a:schemeClr val="accent1">
                    <a:lumMod val="75000"/>
                  </a:schemeClr>
                </a:solidFill>
              </a:rPr>
              <a:t>Tatsachen</a:t>
            </a:r>
            <a:r>
              <a:rPr lang="de-DE" sz="2800" dirty="0">
                <a:solidFill>
                  <a:schemeClr val="tx1"/>
                </a:solidFill>
              </a:rPr>
              <a:t> bekannt, </a:t>
            </a:r>
            <a:r>
              <a:rPr lang="de-DE" sz="2800" dirty="0">
                <a:solidFill>
                  <a:schemeClr val="accent1">
                    <a:lumMod val="75000"/>
                  </a:schemeClr>
                </a:solidFill>
              </a:rPr>
              <a:t>die</a:t>
            </a:r>
            <a:r>
              <a:rPr lang="de-DE" sz="2800" dirty="0">
                <a:solidFill>
                  <a:schemeClr val="tx1"/>
                </a:solidFill>
              </a:rPr>
              <a:t> den </a:t>
            </a:r>
            <a:r>
              <a:rPr lang="de-DE" sz="2800" b="1" dirty="0">
                <a:solidFill>
                  <a:schemeClr val="accent1">
                    <a:lumMod val="75000"/>
                  </a:schemeClr>
                </a:solidFill>
              </a:rPr>
              <a:t>Verdacht</a:t>
            </a:r>
            <a:r>
              <a:rPr lang="de-DE" sz="2800" dirty="0">
                <a:solidFill>
                  <a:schemeClr val="tx1"/>
                </a:solidFill>
              </a:rPr>
              <a:t> eines Berufsvergehens </a:t>
            </a:r>
            <a:r>
              <a:rPr lang="de-DE" sz="2800" dirty="0">
                <a:solidFill>
                  <a:schemeClr val="accent1">
                    <a:lumMod val="75000"/>
                  </a:schemeClr>
                </a:solidFill>
              </a:rPr>
              <a:t>begründen können, hat </a:t>
            </a:r>
            <a:r>
              <a:rPr lang="de-DE" sz="2800" dirty="0">
                <a:solidFill>
                  <a:schemeClr val="tx1"/>
                </a:solidFill>
              </a:rPr>
              <a:t>die Kammer die zur Aufklärung des Sachverhalts erforderlichen Ermittlungen durchzuführen oder nach § 62 zu veranlassen. Bei der Durchführung von Ermittlungen sind die </a:t>
            </a:r>
            <a:r>
              <a:rPr lang="de-DE" sz="2800" dirty="0">
                <a:solidFill>
                  <a:schemeClr val="accent1">
                    <a:lumMod val="75000"/>
                  </a:schemeClr>
                </a:solidFill>
              </a:rPr>
              <a:t>belastenden</a:t>
            </a:r>
            <a:r>
              <a:rPr lang="de-DE" sz="2800" dirty="0">
                <a:solidFill>
                  <a:schemeClr val="tx1"/>
                </a:solidFill>
              </a:rPr>
              <a:t>, die </a:t>
            </a:r>
            <a:r>
              <a:rPr lang="de-DE" sz="2800" dirty="0">
                <a:solidFill>
                  <a:schemeClr val="accent1">
                    <a:lumMod val="75000"/>
                  </a:schemeClr>
                </a:solidFill>
              </a:rPr>
              <a:t>entlastenden</a:t>
            </a:r>
            <a:r>
              <a:rPr lang="de-DE" sz="2800" dirty="0">
                <a:solidFill>
                  <a:schemeClr val="tx1"/>
                </a:solidFill>
              </a:rPr>
              <a:t> </a:t>
            </a:r>
            <a:r>
              <a:rPr lang="de-DE" sz="2800" dirty="0">
                <a:solidFill>
                  <a:schemeClr val="accent1">
                    <a:lumMod val="75000"/>
                  </a:schemeClr>
                </a:solidFill>
              </a:rPr>
              <a:t>und</a:t>
            </a:r>
            <a:r>
              <a:rPr lang="de-DE" sz="2800" dirty="0">
                <a:solidFill>
                  <a:schemeClr val="tx1"/>
                </a:solidFill>
              </a:rPr>
              <a:t> die Umstände zu ermitteln, die für die </a:t>
            </a:r>
            <a:r>
              <a:rPr lang="de-DE" sz="2800" dirty="0">
                <a:solidFill>
                  <a:schemeClr val="accent1">
                    <a:lumMod val="75000"/>
                  </a:schemeClr>
                </a:solidFill>
              </a:rPr>
              <a:t>Bemessung</a:t>
            </a:r>
            <a:r>
              <a:rPr lang="de-DE" sz="2800" dirty="0">
                <a:solidFill>
                  <a:schemeClr val="tx1"/>
                </a:solidFill>
              </a:rPr>
              <a:t> einer berufsrechtlichen oder berufsgerichtlichen Maßnahme bedeutsam sind.“</a:t>
            </a:r>
            <a:endParaRPr lang="de-DE" sz="2800" kern="1200" noProof="0" dirty="0">
              <a:solidFill>
                <a:schemeClr val="tx1"/>
              </a:solidFill>
              <a:latin typeface="+mn-lt"/>
              <a:ea typeface="+mn-ea"/>
              <a:cs typeface="+mn-cs"/>
            </a:endParaRPr>
          </a:p>
        </p:txBody>
      </p:sp>
    </p:spTree>
    <p:extLst>
      <p:ext uri="{BB962C8B-B14F-4D97-AF65-F5344CB8AC3E}">
        <p14:creationId xmlns:p14="http://schemas.microsoft.com/office/powerpoint/2010/main" val="28275139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kern="1200" noProof="0" dirty="0">
                <a:solidFill>
                  <a:schemeClr val="accent1">
                    <a:lumMod val="50000"/>
                  </a:schemeClr>
                </a:solidFill>
                <a:effectLst>
                  <a:outerShdw blurRad="50800" dist="38100" dir="2700000" algn="tl" rotWithShape="0">
                    <a:prstClr val="black">
                      <a:alpha val="40000"/>
                    </a:prstClr>
                  </a:outerShdw>
                </a:effectLst>
              </a:rPr>
              <a:t>Ermittlungsverfahren</a:t>
            </a:r>
            <a:endParaRPr lang="de-DE" noProof="0" dirty="0">
              <a:solidFill>
                <a:schemeClr val="accent1">
                  <a:lumMod val="50000"/>
                </a:schemeClr>
              </a:solidFill>
            </a:endParaRPr>
          </a:p>
        </p:txBody>
      </p:sp>
      <p:sp>
        <p:nvSpPr>
          <p:cNvPr id="3" name="Rectangle 3"/>
          <p:cNvSpPr>
            <a:spLocks noGrp="1"/>
          </p:cNvSpPr>
          <p:nvPr>
            <p:ph type="body" idx="1"/>
          </p:nvPr>
        </p:nvSpPr>
        <p:spPr/>
        <p:txBody>
          <a:bodyPr>
            <a:normAutofit/>
          </a:bodyPr>
          <a:lstStyle/>
          <a:p>
            <a:pPr marL="365760" lvl="1" indent="0">
              <a:buNone/>
            </a:pPr>
            <a:r>
              <a:rPr lang="de-DE" sz="2800" dirty="0">
                <a:solidFill>
                  <a:schemeClr val="tx1"/>
                </a:solidFill>
              </a:rPr>
              <a:t>Wie erhält Kammer Kenntnis von Tatsachen?</a:t>
            </a:r>
          </a:p>
          <a:p>
            <a:pPr lvl="1">
              <a:buFontTx/>
              <a:buChar char="-"/>
            </a:pPr>
            <a:r>
              <a:rPr lang="de-DE" sz="2800" dirty="0">
                <a:solidFill>
                  <a:schemeClr val="tx1"/>
                </a:solidFill>
              </a:rPr>
              <a:t>Patientenbeschwerden</a:t>
            </a:r>
          </a:p>
          <a:p>
            <a:pPr lvl="1">
              <a:buFontTx/>
              <a:buChar char="-"/>
            </a:pPr>
            <a:r>
              <a:rPr lang="de-DE" sz="2800" dirty="0">
                <a:solidFill>
                  <a:schemeClr val="tx1"/>
                </a:solidFill>
              </a:rPr>
              <a:t>Beschwerden von Angehörigen, Freunden, Bekannten</a:t>
            </a:r>
          </a:p>
          <a:p>
            <a:pPr lvl="1">
              <a:buFontTx/>
              <a:buChar char="-"/>
            </a:pPr>
            <a:r>
              <a:rPr lang="de-DE" sz="2800" dirty="0">
                <a:solidFill>
                  <a:schemeClr val="tx1"/>
                </a:solidFill>
              </a:rPr>
              <a:t>Beschwerden von Berufsangehörigen</a:t>
            </a:r>
          </a:p>
          <a:p>
            <a:pPr lvl="1">
              <a:buFontTx/>
              <a:buChar char="-"/>
            </a:pPr>
            <a:r>
              <a:rPr lang="de-DE" sz="2800" dirty="0">
                <a:solidFill>
                  <a:schemeClr val="tx1"/>
                </a:solidFill>
              </a:rPr>
              <a:t>Anonyme Anzeigen (Bsp.: verschmutzte Praxisräume)</a:t>
            </a:r>
          </a:p>
          <a:p>
            <a:pPr lvl="1">
              <a:buFontTx/>
              <a:buChar char="-"/>
            </a:pPr>
            <a:endParaRPr lang="de-DE" sz="2800" dirty="0">
              <a:solidFill>
                <a:schemeClr val="tx1"/>
              </a:solidFill>
            </a:endParaRPr>
          </a:p>
          <a:p>
            <a:pPr marL="365760" lvl="1" indent="0">
              <a:buNone/>
            </a:pPr>
            <a:endParaRPr lang="de-DE" sz="2800" kern="1200" noProof="0" dirty="0">
              <a:solidFill>
                <a:schemeClr val="tx1"/>
              </a:solidFill>
              <a:latin typeface="+mn-lt"/>
              <a:ea typeface="+mn-ea"/>
              <a:cs typeface="+mn-cs"/>
            </a:endParaRPr>
          </a:p>
        </p:txBody>
      </p:sp>
    </p:spTree>
    <p:extLst>
      <p:ext uri="{BB962C8B-B14F-4D97-AF65-F5344CB8AC3E}">
        <p14:creationId xmlns:p14="http://schemas.microsoft.com/office/powerpoint/2010/main" val="10680882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609600" y="332656"/>
            <a:ext cx="8153400" cy="886544"/>
          </a:xfrm>
        </p:spPr>
        <p:txBody>
          <a:bodyPr>
            <a:normAutofit fontScale="90000"/>
          </a:bodyPr>
          <a:lstStyle/>
          <a:p>
            <a:r>
              <a:rPr lang="de-DE" sz="2700" dirty="0">
                <a:solidFill>
                  <a:schemeClr val="accent1">
                    <a:lumMod val="50000"/>
                  </a:schemeClr>
                </a:solidFill>
                <a:effectLst>
                  <a:outerShdw blurRad="50800" dist="38100" dir="2700000" algn="tl" rotWithShape="0">
                    <a:prstClr val="black">
                      <a:alpha val="40000"/>
                    </a:prstClr>
                  </a:outerShdw>
                </a:effectLst>
              </a:rPr>
              <a:t>Ermittlungsverfahren:</a:t>
            </a:r>
            <a:br>
              <a:rPr lang="de-DE" sz="2700" dirty="0">
                <a:solidFill>
                  <a:schemeClr val="accent1">
                    <a:lumMod val="50000"/>
                  </a:schemeClr>
                </a:solidFill>
                <a:effectLst>
                  <a:outerShdw blurRad="50800" dist="38100" dir="2700000" algn="tl" rotWithShape="0">
                    <a:prstClr val="black">
                      <a:alpha val="40000"/>
                    </a:prstClr>
                  </a:outerShdw>
                </a:effectLst>
              </a:rPr>
            </a:br>
            <a:r>
              <a:rPr lang="de-DE" sz="2700" dirty="0">
                <a:solidFill>
                  <a:schemeClr val="accent1">
                    <a:lumMod val="50000"/>
                  </a:schemeClr>
                </a:solidFill>
                <a:effectLst>
                  <a:outerShdw blurRad="50800" dist="38100" dir="2700000" algn="tl" rotWithShape="0">
                    <a:prstClr val="black">
                      <a:alpha val="40000"/>
                    </a:prstClr>
                  </a:outerShdw>
                </a:effectLst>
              </a:rPr>
              <a:t>Durchbrechung der Schweigepflicht</a:t>
            </a:r>
            <a:br>
              <a:rPr lang="de-DE" dirty="0"/>
            </a:br>
            <a:endParaRPr lang="de-DE" dirty="0"/>
          </a:p>
        </p:txBody>
      </p:sp>
      <p:sp>
        <p:nvSpPr>
          <p:cNvPr id="3" name="Textplatzhalter 2"/>
          <p:cNvSpPr>
            <a:spLocks noGrp="1"/>
          </p:cNvSpPr>
          <p:nvPr>
            <p:ph type="body" idx="1"/>
          </p:nvPr>
        </p:nvSpPr>
        <p:spPr/>
        <p:txBody>
          <a:bodyPr>
            <a:normAutofit fontScale="70000" lnSpcReduction="20000"/>
          </a:bodyPr>
          <a:lstStyle/>
          <a:p>
            <a:pPr marL="0" indent="0">
              <a:buNone/>
            </a:pPr>
            <a:r>
              <a:rPr lang="de-DE" dirty="0">
                <a:solidFill>
                  <a:schemeClr val="accent1">
                    <a:lumMod val="75000"/>
                  </a:schemeClr>
                </a:solidFill>
              </a:rPr>
              <a:t>Merke</a:t>
            </a:r>
            <a:r>
              <a:rPr lang="de-DE" dirty="0">
                <a:solidFill>
                  <a:schemeClr val="tx1"/>
                </a:solidFill>
              </a:rPr>
              <a:t>: erheben Patienten die Beschwerde, ist eine Auskunftserteilung zu dem im Beschwerdeschreiben dargestellten Sachverhalt gem. § 27 Abs. 1 Nr. 2 </a:t>
            </a:r>
            <a:r>
              <a:rPr lang="de-DE" dirty="0" err="1">
                <a:solidFill>
                  <a:schemeClr val="tx1"/>
                </a:solidFill>
              </a:rPr>
              <a:t>BlnHKG</a:t>
            </a:r>
            <a:r>
              <a:rPr lang="de-DE" dirty="0">
                <a:solidFill>
                  <a:schemeClr val="tx1"/>
                </a:solidFill>
              </a:rPr>
              <a:t> erlaubt (</a:t>
            </a:r>
            <a:r>
              <a:rPr lang="de-DE" dirty="0">
                <a:solidFill>
                  <a:schemeClr val="accent1">
                    <a:lumMod val="75000"/>
                  </a:schemeClr>
                </a:solidFill>
              </a:rPr>
              <a:t>insoweit</a:t>
            </a:r>
            <a:r>
              <a:rPr lang="de-DE" dirty="0">
                <a:solidFill>
                  <a:schemeClr val="tx1"/>
                </a:solidFill>
              </a:rPr>
              <a:t> Entbindung von der Schweigepflicht nach § 203 Abs. 1 StGB/ § 8 </a:t>
            </a:r>
            <a:r>
              <a:rPr lang="de-DE" dirty="0" err="1">
                <a:solidFill>
                  <a:schemeClr val="tx1"/>
                </a:solidFill>
              </a:rPr>
              <a:t>BerufsO</a:t>
            </a:r>
            <a:r>
              <a:rPr lang="de-DE" dirty="0">
                <a:solidFill>
                  <a:schemeClr val="tx1"/>
                </a:solidFill>
              </a:rPr>
              <a:t>), denn mit dem eigenhändig unterschriebenen Beschwerdeschreiben liegt die Einwilligung in die Entbindung von der Schweigepflicht vor.</a:t>
            </a:r>
          </a:p>
          <a:p>
            <a:pPr marL="0" indent="0">
              <a:buNone/>
            </a:pPr>
            <a:endParaRPr lang="de-DE" dirty="0">
              <a:solidFill>
                <a:schemeClr val="tx1"/>
              </a:solidFill>
            </a:endParaRPr>
          </a:p>
          <a:p>
            <a:r>
              <a:rPr lang="de-DE" sz="2600" dirty="0">
                <a:solidFill>
                  <a:schemeClr val="tx1"/>
                </a:solidFill>
              </a:rPr>
              <a:t>Beschwerden per E-Mail: Kammer holt Schweigepflichtentbindung separat ein oder erbittet unterschriebene postalische Eingabe</a:t>
            </a:r>
          </a:p>
          <a:p>
            <a:r>
              <a:rPr lang="de-DE" sz="2600" dirty="0">
                <a:solidFill>
                  <a:schemeClr val="tx1"/>
                </a:solidFill>
              </a:rPr>
              <a:t>Bei Minderjährigen wird die Kammer regelmäßig nachfragen, wer sorgeberechtigt ist und die entsprechende Einwilligung beider Sorgeberechtigter einholen, bevor beschuldigtes Mitglied angeschrieben wird. </a:t>
            </a:r>
          </a:p>
          <a:p>
            <a:r>
              <a:rPr lang="de-DE" sz="2600" dirty="0">
                <a:solidFill>
                  <a:schemeClr val="tx1"/>
                </a:solidFill>
              </a:rPr>
              <a:t>Ggf. wird auch die Einwilligung der Minderjährigen bereits seitens der Kammer zusätzlich eingeholt, wenn deren Einsichts- und Einwilligungsfähigkeit gegeben sein kann oder das Kammermitglied wird darüber belehrt, dass dies eine fachliche Einschätzungsfrage ist (zur natürlichen Einsichts- und Einwilligungsfähigkeit – FAQ-Schweigepflicht).</a:t>
            </a:r>
          </a:p>
          <a:p>
            <a:pPr marL="0" indent="0">
              <a:buNone/>
            </a:pPr>
            <a:endParaRPr lang="de-DE" sz="2600" dirty="0">
              <a:solidFill>
                <a:schemeClr val="tx1"/>
              </a:solidFill>
            </a:endParaRPr>
          </a:p>
        </p:txBody>
      </p:sp>
    </p:spTree>
    <p:extLst>
      <p:ext uri="{BB962C8B-B14F-4D97-AF65-F5344CB8AC3E}">
        <p14:creationId xmlns:p14="http://schemas.microsoft.com/office/powerpoint/2010/main" val="198571303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kern="1200" noProof="0" dirty="0">
                <a:solidFill>
                  <a:schemeClr val="accent1">
                    <a:lumMod val="50000"/>
                  </a:schemeClr>
                </a:solidFill>
                <a:effectLst>
                  <a:outerShdw blurRad="50800" dist="38100" dir="2700000" algn="tl" rotWithShape="0">
                    <a:prstClr val="black">
                      <a:alpha val="40000"/>
                    </a:prstClr>
                  </a:outerShdw>
                </a:effectLst>
              </a:rPr>
              <a:t>Ermittlungsverfahren</a:t>
            </a:r>
            <a:endParaRPr lang="de-DE" noProof="0" dirty="0">
              <a:solidFill>
                <a:schemeClr val="accent1">
                  <a:lumMod val="50000"/>
                </a:schemeClr>
              </a:solidFill>
            </a:endParaRPr>
          </a:p>
        </p:txBody>
      </p:sp>
      <p:sp>
        <p:nvSpPr>
          <p:cNvPr id="3" name="Rectangle 3"/>
          <p:cNvSpPr>
            <a:spLocks noGrp="1"/>
          </p:cNvSpPr>
          <p:nvPr>
            <p:ph type="body" idx="1"/>
          </p:nvPr>
        </p:nvSpPr>
        <p:spPr/>
        <p:txBody>
          <a:bodyPr>
            <a:normAutofit lnSpcReduction="10000"/>
          </a:bodyPr>
          <a:lstStyle/>
          <a:p>
            <a:pPr marL="365760" lvl="1" indent="0">
              <a:buNone/>
            </a:pPr>
            <a:r>
              <a:rPr lang="de-DE" sz="2800" dirty="0">
                <a:solidFill>
                  <a:schemeClr val="tx1"/>
                </a:solidFill>
              </a:rPr>
              <a:t>Erste Verfahrensschritte:</a:t>
            </a:r>
          </a:p>
          <a:p>
            <a:pPr lvl="1">
              <a:buFontTx/>
              <a:buChar char="-"/>
            </a:pPr>
            <a:r>
              <a:rPr lang="de-DE" dirty="0">
                <a:solidFill>
                  <a:schemeClr val="tx1"/>
                </a:solidFill>
              </a:rPr>
              <a:t>Eingangsbestätigungsschreiben an anzeigende Person</a:t>
            </a:r>
          </a:p>
          <a:p>
            <a:pPr lvl="1">
              <a:buFontTx/>
              <a:buChar char="-"/>
            </a:pPr>
            <a:r>
              <a:rPr lang="de-DE" dirty="0">
                <a:solidFill>
                  <a:schemeClr val="tx1"/>
                </a:solidFill>
              </a:rPr>
              <a:t>an beschuldigtes Kammermitglied: Aufforderung zur Stellungnahme zum in Kopie beigefügten „Beschwerdeschreiben“ innerhalb eines Monats </a:t>
            </a:r>
          </a:p>
          <a:p>
            <a:pPr lvl="1">
              <a:buFontTx/>
              <a:buChar char="-"/>
            </a:pPr>
            <a:endParaRPr lang="de-DE" dirty="0">
              <a:solidFill>
                <a:schemeClr val="tx1"/>
              </a:solidFill>
            </a:endParaRPr>
          </a:p>
          <a:p>
            <a:pPr>
              <a:buFontTx/>
              <a:buChar char="-"/>
            </a:pPr>
            <a:r>
              <a:rPr lang="de-DE" dirty="0">
                <a:solidFill>
                  <a:schemeClr val="accent1">
                    <a:lumMod val="75000"/>
                  </a:schemeClr>
                </a:solidFill>
              </a:rPr>
              <a:t>Merke</a:t>
            </a:r>
            <a:r>
              <a:rPr lang="de-DE" dirty="0">
                <a:solidFill>
                  <a:schemeClr val="tx1"/>
                </a:solidFill>
              </a:rPr>
              <a:t>: Die Einleitung von Ermittlungen bedeutet keine Vorverurteilung. </a:t>
            </a:r>
            <a:r>
              <a:rPr lang="de-DE" dirty="0">
                <a:solidFill>
                  <a:schemeClr val="accent1">
                    <a:lumMod val="75000"/>
                  </a:schemeClr>
                </a:solidFill>
              </a:rPr>
              <a:t>Es geht um die Aufklärung des dargestellten Sachverhalts</a:t>
            </a:r>
            <a:r>
              <a:rPr lang="de-DE" dirty="0">
                <a:solidFill>
                  <a:schemeClr val="tx1"/>
                </a:solidFill>
              </a:rPr>
              <a:t>. Die Kammer hat alle </a:t>
            </a:r>
            <a:r>
              <a:rPr lang="de-DE" dirty="0" err="1">
                <a:solidFill>
                  <a:schemeClr val="tx1"/>
                </a:solidFill>
              </a:rPr>
              <a:t>be</a:t>
            </a:r>
            <a:r>
              <a:rPr lang="de-DE" dirty="0">
                <a:solidFill>
                  <a:schemeClr val="tx1"/>
                </a:solidFill>
              </a:rPr>
              <a:t>- und </a:t>
            </a:r>
            <a:r>
              <a:rPr lang="de-DE" u="sng" dirty="0">
                <a:solidFill>
                  <a:schemeClr val="tx1"/>
                </a:solidFill>
              </a:rPr>
              <a:t>entlastenden</a:t>
            </a:r>
            <a:r>
              <a:rPr lang="de-DE" dirty="0">
                <a:solidFill>
                  <a:schemeClr val="tx1"/>
                </a:solidFill>
              </a:rPr>
              <a:t> Tatumstände zu ermitteln (§ 61 Abs. 1 Satz 2 </a:t>
            </a:r>
            <a:r>
              <a:rPr lang="de-DE" dirty="0" err="1">
                <a:solidFill>
                  <a:schemeClr val="tx1"/>
                </a:solidFill>
              </a:rPr>
              <a:t>BlnHKG</a:t>
            </a:r>
            <a:r>
              <a:rPr lang="de-DE" dirty="0">
                <a:solidFill>
                  <a:schemeClr val="tx1"/>
                </a:solidFill>
              </a:rPr>
              <a:t>).</a:t>
            </a:r>
          </a:p>
          <a:p>
            <a:pPr marL="365760" lvl="1" indent="0">
              <a:buNone/>
            </a:pPr>
            <a:endParaRPr lang="de-DE" sz="2800" dirty="0">
              <a:solidFill>
                <a:schemeClr val="tx1"/>
              </a:solidFill>
            </a:endParaRPr>
          </a:p>
          <a:p>
            <a:pPr lvl="1">
              <a:buFontTx/>
              <a:buChar char="-"/>
            </a:pPr>
            <a:endParaRPr lang="de-DE" sz="2800" dirty="0">
              <a:solidFill>
                <a:schemeClr val="tx1"/>
              </a:solidFill>
            </a:endParaRPr>
          </a:p>
          <a:p>
            <a:pPr marL="365760" lvl="1" indent="0">
              <a:buNone/>
            </a:pPr>
            <a:endParaRPr lang="de-DE" sz="2800" kern="1200" noProof="0" dirty="0">
              <a:solidFill>
                <a:schemeClr val="tx1"/>
              </a:solidFill>
              <a:latin typeface="+mn-lt"/>
              <a:ea typeface="+mn-ea"/>
              <a:cs typeface="+mn-cs"/>
            </a:endParaRPr>
          </a:p>
        </p:txBody>
      </p:sp>
    </p:spTree>
    <p:extLst>
      <p:ext uri="{BB962C8B-B14F-4D97-AF65-F5344CB8AC3E}">
        <p14:creationId xmlns:p14="http://schemas.microsoft.com/office/powerpoint/2010/main" val="265664193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de-DE" sz="4400" kern="1200" noProof="0" dirty="0">
                <a:solidFill>
                  <a:schemeClr val="accent1">
                    <a:lumMod val="50000"/>
                  </a:schemeClr>
                </a:solidFill>
                <a:effectLst>
                  <a:outerShdw blurRad="50800" dist="38100" dir="2700000" algn="tl" rotWithShape="0">
                    <a:prstClr val="black">
                      <a:alpha val="40000"/>
                    </a:prstClr>
                  </a:outerShdw>
                </a:effectLst>
              </a:rPr>
              <a:t>Ermittlungsverfahren</a:t>
            </a:r>
            <a:endParaRPr lang="de-DE" noProof="0" dirty="0">
              <a:solidFill>
                <a:schemeClr val="accent1">
                  <a:lumMod val="50000"/>
                </a:schemeClr>
              </a:solidFill>
            </a:endParaRPr>
          </a:p>
        </p:txBody>
      </p:sp>
      <p:sp>
        <p:nvSpPr>
          <p:cNvPr id="3" name="Rectangle 3"/>
          <p:cNvSpPr>
            <a:spLocks noGrp="1"/>
          </p:cNvSpPr>
          <p:nvPr>
            <p:ph type="body" idx="1"/>
          </p:nvPr>
        </p:nvSpPr>
        <p:spPr/>
        <p:txBody>
          <a:bodyPr>
            <a:normAutofit lnSpcReduction="10000"/>
          </a:bodyPr>
          <a:lstStyle/>
          <a:p>
            <a:r>
              <a:rPr lang="de-DE" dirty="0">
                <a:solidFill>
                  <a:schemeClr val="accent1">
                    <a:lumMod val="75000"/>
                  </a:schemeClr>
                </a:solidFill>
              </a:rPr>
              <a:t>Merke: Kammerinternes („Disziplinar“-)Verfahren!</a:t>
            </a:r>
          </a:p>
          <a:p>
            <a:r>
              <a:rPr lang="de-DE" dirty="0">
                <a:solidFill>
                  <a:schemeClr val="accent1">
                    <a:lumMod val="75000"/>
                  </a:schemeClr>
                </a:solidFill>
              </a:rPr>
              <a:t>Merke</a:t>
            </a:r>
            <a:r>
              <a:rPr lang="de-DE" dirty="0">
                <a:solidFill>
                  <a:schemeClr val="tx1"/>
                </a:solidFill>
              </a:rPr>
              <a:t>: Patienten und weitere Zeugen sind nicht Verfahrensbeteiligte und erhalten daher keine Einsicht in die Ermittlungsakte.</a:t>
            </a:r>
          </a:p>
          <a:p>
            <a:r>
              <a:rPr lang="de-DE" dirty="0">
                <a:solidFill>
                  <a:schemeClr val="accent1">
                    <a:lumMod val="75000"/>
                  </a:schemeClr>
                </a:solidFill>
              </a:rPr>
              <a:t>Merke</a:t>
            </a:r>
            <a:r>
              <a:rPr lang="de-DE" dirty="0">
                <a:solidFill>
                  <a:schemeClr val="tx1"/>
                </a:solidFill>
              </a:rPr>
              <a:t>: Anschreiben an Kammermitglieder sind </a:t>
            </a:r>
            <a:r>
              <a:rPr lang="de-DE" dirty="0">
                <a:solidFill>
                  <a:schemeClr val="accent1">
                    <a:lumMod val="75000"/>
                  </a:schemeClr>
                </a:solidFill>
              </a:rPr>
              <a:t>Musterschreiben</a:t>
            </a:r>
            <a:r>
              <a:rPr lang="de-DE" dirty="0">
                <a:solidFill>
                  <a:schemeClr val="tx1"/>
                </a:solidFill>
              </a:rPr>
              <a:t> </a:t>
            </a:r>
            <a:r>
              <a:rPr lang="de-DE" dirty="0">
                <a:solidFill>
                  <a:schemeClr val="accent1">
                    <a:lumMod val="75000"/>
                  </a:schemeClr>
                </a:solidFill>
              </a:rPr>
              <a:t>und müssen von Gesetzes wegen juristische Belehrungen enthalten </a:t>
            </a:r>
            <a:r>
              <a:rPr lang="de-DE" dirty="0">
                <a:solidFill>
                  <a:schemeClr val="tx1"/>
                </a:solidFill>
              </a:rPr>
              <a:t>-&gt; Rückfragen zum Verfahrensrecht immer möglich( bspw. Wie läuft das Verfahren ab? Welche Sanktionen sind möglich?)</a:t>
            </a:r>
          </a:p>
          <a:p>
            <a:pPr lvl="1">
              <a:buFontTx/>
              <a:buChar char="-"/>
            </a:pPr>
            <a:endParaRPr lang="de-DE" sz="2800" dirty="0">
              <a:solidFill>
                <a:schemeClr val="tx1"/>
              </a:solidFill>
            </a:endParaRPr>
          </a:p>
          <a:p>
            <a:pPr lvl="1">
              <a:buFontTx/>
              <a:buChar char="-"/>
            </a:pPr>
            <a:endParaRPr lang="de-DE" sz="2800" dirty="0">
              <a:solidFill>
                <a:schemeClr val="tx1"/>
              </a:solidFill>
            </a:endParaRPr>
          </a:p>
          <a:p>
            <a:pPr marL="365760" lvl="1" indent="0">
              <a:buNone/>
            </a:pPr>
            <a:endParaRPr lang="de-DE" sz="2800" kern="1200" noProof="0" dirty="0">
              <a:solidFill>
                <a:schemeClr val="tx1"/>
              </a:solidFill>
              <a:latin typeface="+mn-lt"/>
              <a:ea typeface="+mn-ea"/>
              <a:cs typeface="+mn-cs"/>
            </a:endParaRPr>
          </a:p>
        </p:txBody>
      </p:sp>
    </p:spTree>
    <p:extLst>
      <p:ext uri="{BB962C8B-B14F-4D97-AF65-F5344CB8AC3E}">
        <p14:creationId xmlns:p14="http://schemas.microsoft.com/office/powerpoint/2010/main" val="353662224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a:spLocks noGrp="1"/>
          </p:cNvSpPr>
          <p:nvPr>
            <p:ph type="title"/>
          </p:nvPr>
        </p:nvSpPr>
        <p:spPr/>
        <p:txBody>
          <a:bodyPr>
            <a:noAutofit/>
          </a:bodyPr>
          <a:lstStyle/>
          <a:p>
            <a:r>
              <a:rPr lang="de-DE" sz="3600" kern="1200" noProof="0" dirty="0">
                <a:solidFill>
                  <a:schemeClr val="accent1">
                    <a:lumMod val="50000"/>
                  </a:schemeClr>
                </a:solidFill>
                <a:effectLst>
                  <a:outerShdw blurRad="50800" dist="38100" dir="2700000" algn="tl" rotWithShape="0">
                    <a:prstClr val="black">
                      <a:alpha val="40000"/>
                    </a:prstClr>
                  </a:outerShdw>
                </a:effectLst>
              </a:rPr>
              <a:t>Unterrichtung über Rechte als beschuldigtes Kammermitglied</a:t>
            </a:r>
            <a:endParaRPr lang="de-DE" sz="2800" noProof="0" dirty="0">
              <a:solidFill>
                <a:schemeClr val="accent1">
                  <a:lumMod val="50000"/>
                </a:schemeClr>
              </a:solidFill>
            </a:endParaRPr>
          </a:p>
        </p:txBody>
      </p:sp>
      <p:sp>
        <p:nvSpPr>
          <p:cNvPr id="3" name="Rectangle 3"/>
          <p:cNvSpPr>
            <a:spLocks noGrp="1"/>
          </p:cNvSpPr>
          <p:nvPr>
            <p:ph type="body" idx="1"/>
          </p:nvPr>
        </p:nvSpPr>
        <p:spPr/>
        <p:txBody>
          <a:bodyPr>
            <a:normAutofit fontScale="92500" lnSpcReduction="20000"/>
          </a:bodyPr>
          <a:lstStyle/>
          <a:p>
            <a:pPr lvl="1">
              <a:buFontTx/>
              <a:buChar char="-"/>
            </a:pPr>
            <a:r>
              <a:rPr lang="de-DE" sz="2800" kern="1200" noProof="0" dirty="0">
                <a:solidFill>
                  <a:schemeClr val="tx1"/>
                </a:solidFill>
                <a:latin typeface="+mn-lt"/>
                <a:ea typeface="+mn-ea"/>
                <a:cs typeface="+mn-cs"/>
              </a:rPr>
              <a:t>über Einleitung eines berufsrechtlichen Verfahrens ist unverzüglich zu unterrichten, sobald ohne Gefährdung der Sachverhaltsaufklärung möglich</a:t>
            </a:r>
          </a:p>
          <a:p>
            <a:pPr lvl="1">
              <a:buFontTx/>
              <a:buChar char="-"/>
            </a:pPr>
            <a:r>
              <a:rPr lang="de-DE" sz="2800" noProof="0" dirty="0">
                <a:solidFill>
                  <a:schemeClr val="tx1"/>
                </a:solidFill>
              </a:rPr>
              <a:t>Bekanntgabe des zur Last gelegten Berufsvergehens</a:t>
            </a:r>
          </a:p>
          <a:p>
            <a:pPr lvl="1">
              <a:buFontTx/>
              <a:buChar char="-"/>
            </a:pPr>
            <a:r>
              <a:rPr lang="de-DE" sz="2800" kern="1200" dirty="0">
                <a:solidFill>
                  <a:schemeClr val="tx1"/>
                </a:solidFill>
                <a:latin typeface="+mn-lt"/>
                <a:ea typeface="+mn-ea"/>
                <a:cs typeface="+mn-cs"/>
              </a:rPr>
              <a:t>Belehrung über Aussag</a:t>
            </a:r>
            <a:r>
              <a:rPr lang="de-DE" sz="2800" dirty="0">
                <a:solidFill>
                  <a:schemeClr val="tx1"/>
                </a:solidFill>
              </a:rPr>
              <a:t>everweigerungsrecht („</a:t>
            </a:r>
            <a:r>
              <a:rPr lang="de-DE" sz="2800" dirty="0" err="1">
                <a:solidFill>
                  <a:schemeClr val="tx1"/>
                </a:solidFill>
              </a:rPr>
              <a:t>nemo</a:t>
            </a:r>
            <a:r>
              <a:rPr lang="de-DE" sz="2800" dirty="0">
                <a:solidFill>
                  <a:schemeClr val="tx1"/>
                </a:solidFill>
              </a:rPr>
              <a:t> </a:t>
            </a:r>
            <a:r>
              <a:rPr lang="de-DE" sz="2800" dirty="0" err="1">
                <a:solidFill>
                  <a:schemeClr val="tx1"/>
                </a:solidFill>
              </a:rPr>
              <a:t>tenetur</a:t>
            </a:r>
            <a:r>
              <a:rPr lang="de-DE" sz="2800" dirty="0">
                <a:solidFill>
                  <a:schemeClr val="tx1"/>
                </a:solidFill>
              </a:rPr>
              <a:t> se ipso </a:t>
            </a:r>
            <a:r>
              <a:rPr lang="de-DE" sz="2800" dirty="0" err="1">
                <a:solidFill>
                  <a:schemeClr val="tx1"/>
                </a:solidFill>
              </a:rPr>
              <a:t>accusare</a:t>
            </a:r>
            <a:r>
              <a:rPr lang="de-DE" sz="2800" dirty="0">
                <a:solidFill>
                  <a:schemeClr val="tx1"/>
                </a:solidFill>
              </a:rPr>
              <a:t>“)</a:t>
            </a:r>
          </a:p>
          <a:p>
            <a:pPr lvl="1">
              <a:buFontTx/>
              <a:buChar char="-"/>
            </a:pPr>
            <a:r>
              <a:rPr lang="de-DE" sz="2800" kern="1200" noProof="0" dirty="0">
                <a:solidFill>
                  <a:schemeClr val="tx1"/>
                </a:solidFill>
                <a:latin typeface="+mn-lt"/>
                <a:ea typeface="+mn-ea"/>
                <a:cs typeface="+mn-cs"/>
              </a:rPr>
              <a:t>Belehrung über Möglichkeit der Hinzuziehung eine/r/s </a:t>
            </a:r>
            <a:r>
              <a:rPr lang="de-DE" sz="2800" dirty="0">
                <a:solidFill>
                  <a:schemeClr val="tx1"/>
                </a:solidFill>
              </a:rPr>
              <a:t>B</a:t>
            </a:r>
            <a:r>
              <a:rPr lang="de-DE" sz="2800" kern="1200" noProof="0" dirty="0" err="1">
                <a:solidFill>
                  <a:schemeClr val="tx1"/>
                </a:solidFill>
                <a:latin typeface="+mn-lt"/>
                <a:ea typeface="+mn-ea"/>
                <a:cs typeface="+mn-cs"/>
              </a:rPr>
              <a:t>evollmächtigten</a:t>
            </a:r>
            <a:r>
              <a:rPr lang="de-DE" sz="2800" dirty="0">
                <a:solidFill>
                  <a:schemeClr val="tx1"/>
                </a:solidFill>
              </a:rPr>
              <a:t> oder </a:t>
            </a:r>
            <a:r>
              <a:rPr lang="de-DE" sz="2800" kern="1200" noProof="0" dirty="0">
                <a:solidFill>
                  <a:schemeClr val="tx1"/>
                </a:solidFill>
                <a:latin typeface="+mn-lt"/>
                <a:ea typeface="+mn-ea"/>
                <a:cs typeface="+mn-cs"/>
              </a:rPr>
              <a:t>Beistands (damit verbunden: Recht auf Akteneinsicht)</a:t>
            </a:r>
          </a:p>
          <a:p>
            <a:pPr lvl="1">
              <a:buFontTx/>
              <a:buChar char="-"/>
            </a:pPr>
            <a:r>
              <a:rPr lang="de-DE" sz="2800" kern="1200" noProof="0" dirty="0">
                <a:solidFill>
                  <a:schemeClr val="tx1"/>
                </a:solidFill>
                <a:latin typeface="+mn-lt"/>
                <a:ea typeface="+mn-ea"/>
                <a:cs typeface="+mn-cs"/>
              </a:rPr>
              <a:t>Grundsätzlich: Anwesenheitsrecht bei Zeugenvernehmung </a:t>
            </a:r>
          </a:p>
          <a:p>
            <a:pPr lvl="1">
              <a:buFontTx/>
              <a:buChar char="-"/>
            </a:pPr>
            <a:r>
              <a:rPr lang="de-DE" dirty="0">
                <a:solidFill>
                  <a:schemeClr val="tx1"/>
                </a:solidFill>
              </a:rPr>
              <a:t>Optional: Antrag zur Durchführung eines berufsrechtlichen Verfahrens gegen sich selbst (§ 61 Abs. 6 </a:t>
            </a:r>
            <a:r>
              <a:rPr lang="de-DE" dirty="0" err="1">
                <a:solidFill>
                  <a:schemeClr val="tx1"/>
                </a:solidFill>
              </a:rPr>
              <a:t>BlnHKG</a:t>
            </a:r>
            <a:r>
              <a:rPr lang="de-DE" dirty="0">
                <a:solidFill>
                  <a:schemeClr val="tx1"/>
                </a:solidFill>
              </a:rPr>
              <a:t>)</a:t>
            </a:r>
            <a:endParaRPr lang="de-DE" kern="1200" noProof="0" dirty="0">
              <a:solidFill>
                <a:schemeClr val="tx1"/>
              </a:solidFill>
              <a:latin typeface="+mn-lt"/>
              <a:ea typeface="+mn-ea"/>
              <a:cs typeface="+mn-cs"/>
            </a:endParaRPr>
          </a:p>
          <a:p>
            <a:pPr lvl="1">
              <a:buFontTx/>
              <a:buChar char="-"/>
            </a:pPr>
            <a:endParaRPr lang="de-DE" sz="2800" kern="1200" noProof="0" dirty="0">
              <a:solidFill>
                <a:schemeClr val="tx1"/>
              </a:solidFill>
              <a:latin typeface="+mn-lt"/>
              <a:ea typeface="+mn-ea"/>
              <a:cs typeface="+mn-cs"/>
            </a:endParaRPr>
          </a:p>
        </p:txBody>
      </p:sp>
    </p:spTree>
    <p:extLst>
      <p:ext uri="{BB962C8B-B14F-4D97-AF65-F5344CB8AC3E}">
        <p14:creationId xmlns:p14="http://schemas.microsoft.com/office/powerpoint/2010/main" val="47902165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Vortrag 10 10 2014">
  <a:themeElements>
    <a:clrScheme name="Benutzerdefiniert 26">
      <a:dk1>
        <a:srgbClr val="7F7F7F"/>
      </a:dk1>
      <a:lt1>
        <a:sysClr val="window" lastClr="FFFFFF"/>
      </a:lt1>
      <a:dk2>
        <a:srgbClr val="FFFFFF"/>
      </a:dk2>
      <a:lt2>
        <a:srgbClr val="7F7F7F"/>
      </a:lt2>
      <a:accent1>
        <a:srgbClr val="C00000"/>
      </a:accent1>
      <a:accent2>
        <a:srgbClr val="6C6C6C"/>
      </a:accent2>
      <a:accent3>
        <a:srgbClr val="B2B2B2"/>
      </a:accent3>
      <a:accent4>
        <a:srgbClr val="FF7F7F"/>
      </a:accent4>
      <a:accent5>
        <a:srgbClr val="7BA79D"/>
      </a:accent5>
      <a:accent6>
        <a:srgbClr val="968C8C"/>
      </a:accent6>
      <a:hlink>
        <a:srgbClr val="7BA79D"/>
      </a:hlink>
      <a:folHlink>
        <a:srgbClr val="C00000"/>
      </a:folHlink>
    </a:clrScheme>
    <a:fontScheme name="Zusammengesetzt">
      <a:maj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JhengHei"/>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ajorFont>
      <a:minorFont>
        <a:latin typeface="Calibri"/>
        <a:ea typeface=""/>
        <a:cs typeface=""/>
        <a:font script="Grek" typeface=""/>
        <a:font script="Cyrl" typeface=""/>
        <a:font script="Jpan" typeface="ＭＳ Ｐゴシック"/>
        <a:font script="Hang" typeface="맑은 고딕"/>
        <a:font script="Hans" typeface="宋体"/>
        <a:font script="Hant" typeface="PMingLiu"/>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inorFont>
    </a:fontScheme>
    <a:fmtScheme name="Office">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shade val="50000"/>
                <a:satMod val="145000"/>
              </a:schemeClr>
            </a:gs>
            <a:gs pos="40000">
              <a:schemeClr val="phClr">
                <a:shade val="70000"/>
                <a:satMod val="145000"/>
              </a:schemeClr>
            </a:gs>
            <a:gs pos="100000">
              <a:schemeClr val="phClr">
                <a:tint val="85000"/>
                <a:satMod val="15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FAF3E8"/>
      </a:lt2>
      <a:accent1>
        <a:srgbClr val="5C83B4"/>
      </a:accent1>
      <a:accent2>
        <a:srgbClr val="C0504D"/>
      </a:accent2>
      <a:accent3>
        <a:srgbClr val="9DBB61"/>
      </a:accent3>
      <a:accent4>
        <a:srgbClr val="8066A0"/>
      </a:accent4>
      <a:accent5>
        <a:srgbClr val="4BACC6"/>
      </a:accent5>
      <a:accent6>
        <a:srgbClr val="F59D56"/>
      </a:accent6>
      <a:hlink>
        <a:srgbClr val="0000FF"/>
      </a:hlink>
      <a:folHlink>
        <a:srgbClr val="800080"/>
      </a:folHlink>
    </a:clrScheme>
    <a:fontScheme name="Office">
      <a:majorFont>
        <a:latin typeface="Calibri"/>
        <a:ea typeface=""/>
        <a:cs typeface=""/>
        <a:font script="Grek" typeface=""/>
        <a:font script="Cyrl" typeface=""/>
        <a:font script="Jpan" typeface="ＭＳ Ｐゴシック"/>
        <a:font script="Hang" typeface="맑은 고딕"/>
        <a:font script="Hans" typeface="宋体"/>
        <a:font script="Hant" typeface="JhengHei"/>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ajorFont>
      <a:minorFont>
        <a:latin typeface="Calibri"/>
        <a:ea typeface=""/>
        <a:cs typeface=""/>
        <a:font script="Grek" typeface=""/>
        <a:font script="Cyrl" typeface=""/>
        <a:font script="Jpan" typeface="ＭＳ Ｐゴシック"/>
        <a:font script="Hang" typeface="맑은 고딕"/>
        <a:font script="Hans" typeface="宋体"/>
        <a:font script="Hant" typeface="PMingLiu"/>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minorFont>
    </a:fontScheme>
    <a:fmtScheme name="Office">
      <a:fillStyleLst>
        <a:solidFill>
          <a:schemeClr val="phClr">
            <a:tint val="100000"/>
            <a:shade val="100000"/>
            <a:satMod val="100000"/>
          </a:schemeClr>
        </a:solidFill>
        <a:gradFill rotWithShape="1">
          <a:gsLst>
            <a:gs pos="0">
              <a:schemeClr val="phClr">
                <a:tint val="65000"/>
                <a:shade val="100000"/>
                <a:satMod val="133000"/>
              </a:schemeClr>
            </a:gs>
            <a:gs pos="15000">
              <a:schemeClr val="phClr">
                <a:tint val="50000"/>
                <a:shade val="100000"/>
                <a:satMod val="140000"/>
              </a:schemeClr>
            </a:gs>
            <a:gs pos="100000">
              <a:schemeClr val="phClr">
                <a:tint val="10000"/>
                <a:shade val="100000"/>
                <a:satMod val="135000"/>
              </a:schemeClr>
            </a:gs>
          </a:gsLst>
          <a:lin ang="16200000" scaled="1"/>
        </a:gradFill>
        <a:gradFill rotWithShape="1">
          <a:gsLst>
            <a:gs pos="0">
              <a:schemeClr val="phClr">
                <a:tint val="100000"/>
                <a:shade val="75000"/>
                <a:satMod val="160000"/>
              </a:schemeClr>
            </a:gs>
            <a:gs pos="62000">
              <a:schemeClr val="phClr">
                <a:tint val="100000"/>
                <a:shade val="100000"/>
                <a:satMod val="125000"/>
              </a:schemeClr>
            </a:gs>
            <a:gs pos="100000">
              <a:schemeClr val="phClr">
                <a:tint val="80000"/>
                <a:shade val="100000"/>
                <a:satMod val="140000"/>
              </a:schemeClr>
            </a:gs>
          </a:gsLst>
          <a:lin ang="16200000" scaled="1"/>
        </a:gradFill>
      </a:fillStyleLst>
      <a:lnStyleLst>
        <a:ln w="12700">
          <a:solidFill>
            <a:schemeClr val="phClr"/>
          </a:solidFill>
          <a:prstDash val="solid"/>
        </a:ln>
        <a:ln w="25400">
          <a:solidFill>
            <a:schemeClr val="phClr"/>
          </a:solidFill>
          <a:prstDash val="solid"/>
        </a:ln>
        <a:ln w="38100">
          <a:solidFill>
            <a:schemeClr val="phClr"/>
          </a:solidFill>
          <a:prstDash val="solid"/>
        </a:ln>
      </a:lnStyleLst>
      <a:effectStyleLst>
        <a:effectStyle>
          <a:effectLst>
            <a:outerShdw blurRad="50800" dist="25400" dir="5400000">
              <a:srgbClr val="000000">
                <a:alpha val="43137"/>
              </a:srgbClr>
            </a:outerShdw>
          </a:effectLst>
        </a:effectStyle>
        <a:effectStyle>
          <a:effectLst>
            <a:outerShdw blurRad="50800" dist="38100" dir="5400000">
              <a:srgbClr val="000000">
                <a:alpha val="61176"/>
              </a:srgbClr>
            </a:outerShdw>
          </a:effectLst>
          <a:scene3d>
            <a:camera prst="orthographicFront" fov="0">
              <a:rot lat="0" lon="0" rev="0"/>
            </a:camera>
            <a:lightRig rig="contrasting" dir="t">
              <a:rot lat="0" lon="0" rev="16500000"/>
            </a:lightRig>
          </a:scene3d>
          <a:sp3d contourW="12700" prstMaterial="powder">
            <a:bevelT h="50800"/>
            <a:contourClr>
              <a:schemeClr val="phClr">
                <a:tint val="100000"/>
                <a:shade val="100000"/>
                <a:satMod val="100000"/>
              </a:schemeClr>
            </a:contourClr>
          </a:sp3d>
        </a:effectStyle>
        <a:effectStyle>
          <a:effectLst>
            <a:reflection blurRad="12700" stA="25000" endPos="28000" dist="38100" dir="5400000" sy="-100000" rotWithShape="0"/>
          </a:effectLst>
          <a:scene3d>
            <a:camera prst="orthographicFront" fov="0">
              <a:rot lat="0" lon="0" rev="0"/>
            </a:camera>
            <a:lightRig rig="threePt" dir="t">
              <a:rot lat="0" lon="0" rev="0"/>
            </a:lightRig>
          </a:scene3d>
          <a:sp3d>
            <a:bevelT w="139700" h="38100"/>
            <a:contourClr>
              <a:schemeClr val="phClr">
                <a:tint val="100000"/>
                <a:shade val="100000"/>
                <a:satMod val="100000"/>
              </a:schemeClr>
            </a:contourClr>
          </a:sp3d>
        </a:effectStyle>
      </a:effectStyleLst>
      <a:bgFillStyleLst>
        <a:solidFill>
          <a:schemeClr val="phClr">
            <a:tint val="100000"/>
            <a:shade val="100000"/>
            <a:satMod val="100000"/>
          </a:schemeClr>
        </a:solidFill>
        <a:gradFill rotWithShape="1">
          <a:gsLst>
            <a:gs pos="0">
              <a:schemeClr val="phClr">
                <a:shade val="50000"/>
                <a:satMod val="145000"/>
              </a:schemeClr>
            </a:gs>
            <a:gs pos="40000">
              <a:schemeClr val="phClr">
                <a:shade val="70000"/>
                <a:satMod val="145000"/>
              </a:schemeClr>
            </a:gs>
            <a:gs pos="100000">
              <a:schemeClr val="phClr">
                <a:tint val="85000"/>
                <a:satMod val="155000"/>
              </a:schemeClr>
            </a:gs>
          </a:gsLst>
          <a:lin ang="16200000" scaled="1"/>
        </a:gradFill>
        <a:gradFill rotWithShape="1">
          <a:gsLst>
            <a:gs pos="0">
              <a:schemeClr val="phClr">
                <a:shade val="50000"/>
                <a:satMod val="145000"/>
              </a:schemeClr>
            </a:gs>
            <a:gs pos="30000">
              <a:schemeClr val="phClr">
                <a:shade val="65000"/>
                <a:satMod val="155000"/>
              </a:schemeClr>
            </a:gs>
            <a:gs pos="100000">
              <a:schemeClr val="phClr">
                <a:tint val="60000"/>
                <a:satMod val="170000"/>
              </a:schemeClr>
            </a:gs>
          </a:gsLst>
          <a:lin ang="16200000" scaled="1"/>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item1.xml><?xml version="1.0" encoding="utf-8"?>
<?mso-contentType ?>
<FormTemplates xmlns="http://schemas.microsoft.com/sharepoint/v3/contenttype/forms">
  <Display>DocumentLibraryForm</Display>
  <Edit>AssetEditForm</Edit>
  <New>DocumentLibraryForm</New>
</FormTemplates>
</file>

<file path=customXml/itemProps1.xml><?xml version="1.0" encoding="utf-8"?>
<ds:datastoreItem xmlns:ds="http://schemas.openxmlformats.org/officeDocument/2006/customXml" ds:itemID="{2A11D3E0-85BC-4761-9F89-41C4A45AC6E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Vortrag 10 10 2014</Template>
  <TotalTime>0</TotalTime>
  <Words>2189</Words>
  <Application>Microsoft Office PowerPoint</Application>
  <PresentationFormat>Bildschirmpräsentation (4:3)</PresentationFormat>
  <Paragraphs>234</Paragraphs>
  <Slides>33</Slides>
  <Notes>18</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33</vt:i4>
      </vt:variant>
    </vt:vector>
  </HeadingPairs>
  <TitlesOfParts>
    <vt:vector size="38" baseType="lpstr">
      <vt:lpstr>Calibri</vt:lpstr>
      <vt:lpstr>Times New Roman</vt:lpstr>
      <vt:lpstr>Wingdings</vt:lpstr>
      <vt:lpstr>Wingdings 2</vt:lpstr>
      <vt:lpstr>Vortrag 10 10 2014</vt:lpstr>
      <vt:lpstr>14.01.2026 Berufsrechtliches Verfahren</vt:lpstr>
      <vt:lpstr>Überblick</vt:lpstr>
      <vt:lpstr>kein Ermittlungsverfahren</vt:lpstr>
      <vt:lpstr>Ermittlungsverfahren</vt:lpstr>
      <vt:lpstr>Ermittlungsverfahren</vt:lpstr>
      <vt:lpstr>Ermittlungsverfahren: Durchbrechung der Schweigepflicht </vt:lpstr>
      <vt:lpstr>Ermittlungsverfahren</vt:lpstr>
      <vt:lpstr>Ermittlungsverfahren</vt:lpstr>
      <vt:lpstr>Unterrichtung über Rechte als beschuldigtes Kammermitglied</vt:lpstr>
      <vt:lpstr>Berufsrechtliches Verfahren</vt:lpstr>
      <vt:lpstr>Ermittlungen</vt:lpstr>
      <vt:lpstr>Ermittlungsverfahren nach § 62 BlnHKG</vt:lpstr>
      <vt:lpstr>Ermittlungsperson</vt:lpstr>
      <vt:lpstr>Beistand/Bevollmächtigte</vt:lpstr>
      <vt:lpstr>Durchführung der Ermittlungen</vt:lpstr>
      <vt:lpstr>Beschuldigtenvernehmung</vt:lpstr>
      <vt:lpstr>Beschuldigtenvernehmung</vt:lpstr>
      <vt:lpstr>Beschuldigtenvernehmung</vt:lpstr>
      <vt:lpstr>Zeugen-/Sachverständigenvernehmung</vt:lpstr>
      <vt:lpstr>Exkurs: eidliche Zeugenvernehmung</vt:lpstr>
      <vt:lpstr>Beschuldigtenrechte bei der Beweisaufnahme</vt:lpstr>
      <vt:lpstr>Beiziehung von Unterlagen</vt:lpstr>
      <vt:lpstr>Abschluss der Ermittlungen durch Ermittlungsperson</vt:lpstr>
      <vt:lpstr>Vorbereitung der Entscheidung des Vorstands</vt:lpstr>
      <vt:lpstr>Rüge</vt:lpstr>
      <vt:lpstr>Berufsgericht</vt:lpstr>
      <vt:lpstr>Berufsgericht</vt:lpstr>
      <vt:lpstr>Berufsverzeichnis</vt:lpstr>
      <vt:lpstr>Auskunftserteilung nach § 6 Abs. 2 BlnHKG</vt:lpstr>
      <vt:lpstr>§ 5 Abs. 6 S. 1 BlnHKG: Meldung gesundheitlicher Beeinträchtigung an die Approbationsbehörde</vt:lpstr>
      <vt:lpstr>§ 5 Abs. 7 BlnHKG: Auskünfte an/von KV oder Staatsanwaltschaft (beispielhafte Aufzählung)</vt:lpstr>
      <vt:lpstr>Weiterführende Links</vt:lpstr>
      <vt:lpstr>Für Rückfragen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
  <cp:lastModifiedBy/>
  <cp:revision>1</cp:revision>
  <dcterms:created xsi:type="dcterms:W3CDTF">2014-10-08T11:48:02Z</dcterms:created>
  <dcterms:modified xsi:type="dcterms:W3CDTF">2026-01-13T11:45:03Z</dcterms:modified>
  <cp:version/>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TemplateID">
    <vt:lpwstr>TC101079699990</vt:lpwstr>
  </property>
</Properties>
</file>