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2" r:id="rId3"/>
    <p:sldId id="263" r:id="rId4"/>
    <p:sldId id="257" r:id="rId5"/>
    <p:sldId id="272" r:id="rId6"/>
    <p:sldId id="259" r:id="rId7"/>
    <p:sldId id="260" r:id="rId8"/>
    <p:sldId id="264" r:id="rId9"/>
    <p:sldId id="265" r:id="rId10"/>
    <p:sldId id="276" r:id="rId11"/>
    <p:sldId id="261" r:id="rId12"/>
    <p:sldId id="277" r:id="rId13"/>
    <p:sldId id="278" r:id="rId14"/>
    <p:sldId id="279" r:id="rId15"/>
    <p:sldId id="280" r:id="rId16"/>
    <p:sldId id="283" r:id="rId17"/>
    <p:sldId id="284" r:id="rId18"/>
    <p:sldId id="281" r:id="rId19"/>
    <p:sldId id="282" r:id="rId2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595" autoAdjust="0"/>
  </p:normalViewPr>
  <p:slideViewPr>
    <p:cSldViewPr snapToGrid="0" showGuides="1">
      <p:cViewPr varScale="1">
        <p:scale>
          <a:sx n="67" d="100"/>
          <a:sy n="67" d="100"/>
        </p:scale>
        <p:origin x="90" y="9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61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30181B-2BC9-41AD-8648-4AB4DE125B2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B8C1028D-9E6A-4883-A041-9712C8BB92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1C9EAD05-D7BA-4FA1-9DD9-FB31822B7F83}"/>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5" name="Fußzeilenplatzhalter 4">
            <a:extLst>
              <a:ext uri="{FF2B5EF4-FFF2-40B4-BE49-F238E27FC236}">
                <a16:creationId xmlns:a16="http://schemas.microsoft.com/office/drawing/2014/main" id="{2F866ABC-4433-4109-81C1-DAF721D54B9C}"/>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101B6195-C38D-4962-A132-4829E7A3FC1A}"/>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1015553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300749-7424-4A5E-87A6-CDC692280D4A}"/>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F710FD11-23FA-4009-B3C7-EA737DBCE957}"/>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F945ACA-A650-4A16-9329-1F1393AD1148}"/>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5" name="Fußzeilenplatzhalter 4">
            <a:extLst>
              <a:ext uri="{FF2B5EF4-FFF2-40B4-BE49-F238E27FC236}">
                <a16:creationId xmlns:a16="http://schemas.microsoft.com/office/drawing/2014/main" id="{10A3FE66-DAEE-4E35-AC8C-E76F88D5A458}"/>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B43437B9-FFAE-4137-9F88-453ADA5AC87D}"/>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304410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6A44135-33E1-4D58-8833-087F80444BB7}"/>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C3ADF1D1-25CC-4BB9-90A0-D513CA9CC99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5BAFA85-CBF3-4544-9990-87A273ACBCF6}"/>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5" name="Fußzeilenplatzhalter 4">
            <a:extLst>
              <a:ext uri="{FF2B5EF4-FFF2-40B4-BE49-F238E27FC236}">
                <a16:creationId xmlns:a16="http://schemas.microsoft.com/office/drawing/2014/main" id="{AD2FDAF1-1569-4DD3-83EF-70948301E010}"/>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D4AFC7CD-B087-4F7C-91EC-36633A869184}"/>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8227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D14E45-DF05-4CDE-A053-1C8206422E5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5BA607-C3CF-4337-987A-537FE26D075B}"/>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0200FB5-1176-454A-91EB-1FA661555F5F}"/>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5" name="Fußzeilenplatzhalter 4">
            <a:extLst>
              <a:ext uri="{FF2B5EF4-FFF2-40B4-BE49-F238E27FC236}">
                <a16:creationId xmlns:a16="http://schemas.microsoft.com/office/drawing/2014/main" id="{82383396-D8C9-4EC6-B377-B5ED7A3736B6}"/>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026DA437-482C-414C-AF16-A85FD9210756}"/>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1489826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BC0159-054B-454B-A46E-3F6D82593601}"/>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E2469DC-7668-453D-9D6B-50021AE19A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F6CFD5B-5831-46B8-B38D-1372467B42BA}"/>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5" name="Fußzeilenplatzhalter 4">
            <a:extLst>
              <a:ext uri="{FF2B5EF4-FFF2-40B4-BE49-F238E27FC236}">
                <a16:creationId xmlns:a16="http://schemas.microsoft.com/office/drawing/2014/main" id="{B799F377-5F1A-4E29-B75D-A1C6A146B7A8}"/>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46C16D72-E0D9-42CB-BD7B-E0C744E54860}"/>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3969888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F52958-B1F3-43F9-8CCD-4C99830D7F8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EF1426A-38A4-494D-AF07-6AB9B6CF42F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C7F4E415-A3AA-4A0C-88F3-558911B87BD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B98BD09-1354-4BCE-BBA2-2B9A236A73E8}"/>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6" name="Fußzeilenplatzhalter 5">
            <a:extLst>
              <a:ext uri="{FF2B5EF4-FFF2-40B4-BE49-F238E27FC236}">
                <a16:creationId xmlns:a16="http://schemas.microsoft.com/office/drawing/2014/main" id="{ECF92A44-D9FA-4187-8CC8-D7DF851DF5B4}"/>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0DAC214D-CB85-443A-A4EF-70B03A32F27E}"/>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331929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AE3AA9-C17A-4642-946C-47A9D0DCCF3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41926DCB-BD26-4642-8AEF-92134A7662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2F80257-8372-4C71-B42F-937B77848C0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C3DD884A-07F0-46D4-A408-B5D554343A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2BAAE18-585D-4842-8085-311E2C4F365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8E7CBBA-E38D-4EA4-BD27-340C95CD7563}"/>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8" name="Fußzeilenplatzhalter 7">
            <a:extLst>
              <a:ext uri="{FF2B5EF4-FFF2-40B4-BE49-F238E27FC236}">
                <a16:creationId xmlns:a16="http://schemas.microsoft.com/office/drawing/2014/main" id="{064DF526-444D-4B1C-97E0-6D27D40FC5C9}"/>
              </a:ext>
            </a:extLst>
          </p:cNvPr>
          <p:cNvSpPr>
            <a:spLocks noGrp="1"/>
          </p:cNvSpPr>
          <p:nvPr>
            <p:ph type="ftr" sz="quarter" idx="11"/>
          </p:nvPr>
        </p:nvSpPr>
        <p:spPr/>
        <p:txBody>
          <a:bodyPr/>
          <a:lstStyle/>
          <a:p>
            <a:endParaRPr lang="de-DE" dirty="0"/>
          </a:p>
        </p:txBody>
      </p:sp>
      <p:sp>
        <p:nvSpPr>
          <p:cNvPr id="9" name="Foliennummernplatzhalter 8">
            <a:extLst>
              <a:ext uri="{FF2B5EF4-FFF2-40B4-BE49-F238E27FC236}">
                <a16:creationId xmlns:a16="http://schemas.microsoft.com/office/drawing/2014/main" id="{81B8E972-DC87-41FC-B8C9-F313F2F0AFDE}"/>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135059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994E8F-455C-4505-8A3E-53F7489F35E5}"/>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9857EE49-9E6C-4813-8DDB-B80523D64942}"/>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4" name="Fußzeilenplatzhalter 3">
            <a:extLst>
              <a:ext uri="{FF2B5EF4-FFF2-40B4-BE49-F238E27FC236}">
                <a16:creationId xmlns:a16="http://schemas.microsoft.com/office/drawing/2014/main" id="{C8FFD55A-F178-46E3-9D10-5F580542E98D}"/>
              </a:ext>
            </a:extLst>
          </p:cNvPr>
          <p:cNvSpPr>
            <a:spLocks noGrp="1"/>
          </p:cNvSpPr>
          <p:nvPr>
            <p:ph type="ftr" sz="quarter" idx="11"/>
          </p:nvPr>
        </p:nvSpPr>
        <p:spPr/>
        <p:txBody>
          <a:bodyPr/>
          <a:lstStyle/>
          <a:p>
            <a:endParaRPr lang="de-DE" dirty="0"/>
          </a:p>
        </p:txBody>
      </p:sp>
      <p:sp>
        <p:nvSpPr>
          <p:cNvPr id="5" name="Foliennummernplatzhalter 4">
            <a:extLst>
              <a:ext uri="{FF2B5EF4-FFF2-40B4-BE49-F238E27FC236}">
                <a16:creationId xmlns:a16="http://schemas.microsoft.com/office/drawing/2014/main" id="{75001735-67FE-4FFE-A857-CBF413B1884E}"/>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2355666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2DF6B61C-F9D4-4F7D-B9D2-D3D171E3A53D}"/>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3" name="Fußzeilenplatzhalter 2">
            <a:extLst>
              <a:ext uri="{FF2B5EF4-FFF2-40B4-BE49-F238E27FC236}">
                <a16:creationId xmlns:a16="http://schemas.microsoft.com/office/drawing/2014/main" id="{2E25D649-E283-40D2-AC6A-5266FDECEF60}"/>
              </a:ext>
            </a:extLst>
          </p:cNvPr>
          <p:cNvSpPr>
            <a:spLocks noGrp="1"/>
          </p:cNvSpPr>
          <p:nvPr>
            <p:ph type="ftr" sz="quarter" idx="11"/>
          </p:nvPr>
        </p:nvSpPr>
        <p:spPr/>
        <p:txBody>
          <a:bodyPr/>
          <a:lstStyle/>
          <a:p>
            <a:endParaRPr lang="de-DE" dirty="0"/>
          </a:p>
        </p:txBody>
      </p:sp>
      <p:sp>
        <p:nvSpPr>
          <p:cNvPr id="4" name="Foliennummernplatzhalter 3">
            <a:extLst>
              <a:ext uri="{FF2B5EF4-FFF2-40B4-BE49-F238E27FC236}">
                <a16:creationId xmlns:a16="http://schemas.microsoft.com/office/drawing/2014/main" id="{E17250AD-4A1F-4C7A-895C-DC0C71297B64}"/>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1209960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BAF464-A3E6-4540-9DA3-564A8B8BE5E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7FD6F1B7-4408-4DC4-A791-DF15A0BE3E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7FD183B-931D-4184-9DB5-9E6617C6A9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699EBFF-4509-47FE-9D6F-F51C79C0D806}"/>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6" name="Fußzeilenplatzhalter 5">
            <a:extLst>
              <a:ext uri="{FF2B5EF4-FFF2-40B4-BE49-F238E27FC236}">
                <a16:creationId xmlns:a16="http://schemas.microsoft.com/office/drawing/2014/main" id="{1F35600B-688F-4163-9713-FE3241BE6CFF}"/>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3734EFDB-D433-4E0A-B372-62EF4BAD2983}"/>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2842866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DD2894-0151-44BC-A112-1E502EB491E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D643ED8-CBB2-4644-A664-6FEE034046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D74FE51-D3E9-4763-A322-C418A27D23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ECA6C34-422B-4FC7-A829-AECBAF00F1BA}"/>
              </a:ext>
            </a:extLst>
          </p:cNvPr>
          <p:cNvSpPr>
            <a:spLocks noGrp="1"/>
          </p:cNvSpPr>
          <p:nvPr>
            <p:ph type="dt" sz="half" idx="10"/>
          </p:nvPr>
        </p:nvSpPr>
        <p:spPr/>
        <p:txBody>
          <a:bodyPr/>
          <a:lstStyle/>
          <a:p>
            <a:fld id="{F196CC37-12CB-480C-B156-FA097F15F398}" type="datetimeFigureOut">
              <a:rPr lang="de-DE" smtClean="0"/>
              <a:t>11.04.2018</a:t>
            </a:fld>
            <a:endParaRPr lang="de-DE" dirty="0"/>
          </a:p>
        </p:txBody>
      </p:sp>
      <p:sp>
        <p:nvSpPr>
          <p:cNvPr id="6" name="Fußzeilenplatzhalter 5">
            <a:extLst>
              <a:ext uri="{FF2B5EF4-FFF2-40B4-BE49-F238E27FC236}">
                <a16:creationId xmlns:a16="http://schemas.microsoft.com/office/drawing/2014/main" id="{B7261F52-F608-45E0-8575-D96DF8DF2BCF}"/>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534FA502-C19F-463A-A518-490387F9E4CE}"/>
              </a:ext>
            </a:extLst>
          </p:cNvPr>
          <p:cNvSpPr>
            <a:spLocks noGrp="1"/>
          </p:cNvSpPr>
          <p:nvPr>
            <p:ph type="sldNum" sz="quarter" idx="12"/>
          </p:nvPr>
        </p:nvSpPr>
        <p:spPr/>
        <p:txBody>
          <a:bodyPr/>
          <a:lstStyle/>
          <a:p>
            <a:fld id="{D896FBA9-9AA0-4D27-870B-1FF3F15B6A76}" type="slidenum">
              <a:rPr lang="de-DE" smtClean="0"/>
              <a:t>‹Nr.›</a:t>
            </a:fld>
            <a:endParaRPr lang="de-DE" dirty="0"/>
          </a:p>
        </p:txBody>
      </p:sp>
    </p:spTree>
    <p:extLst>
      <p:ext uri="{BB962C8B-B14F-4D97-AF65-F5344CB8AC3E}">
        <p14:creationId xmlns:p14="http://schemas.microsoft.com/office/powerpoint/2010/main" val="3945111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E98055A-C3D4-476A-8822-08F886305A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A419951-EAFC-4595-8264-805FCA3CD2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372953E-FDCF-49AC-9C52-87F2E60FB0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96CC37-12CB-480C-B156-FA097F15F398}" type="datetimeFigureOut">
              <a:rPr lang="de-DE" smtClean="0"/>
              <a:t>11.04.2018</a:t>
            </a:fld>
            <a:endParaRPr lang="de-DE" dirty="0"/>
          </a:p>
        </p:txBody>
      </p:sp>
      <p:sp>
        <p:nvSpPr>
          <p:cNvPr id="5" name="Fußzeilenplatzhalter 4">
            <a:extLst>
              <a:ext uri="{FF2B5EF4-FFF2-40B4-BE49-F238E27FC236}">
                <a16:creationId xmlns:a16="http://schemas.microsoft.com/office/drawing/2014/main" id="{911F2AB0-BD5A-4704-97FF-BE1AB4549B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a:extLst>
              <a:ext uri="{FF2B5EF4-FFF2-40B4-BE49-F238E27FC236}">
                <a16:creationId xmlns:a16="http://schemas.microsoft.com/office/drawing/2014/main" id="{44621D76-208E-4C87-A81C-E915174711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6FBA9-9AA0-4D27-870B-1FF3F15B6A76}" type="slidenum">
              <a:rPr lang="de-DE" smtClean="0"/>
              <a:t>‹Nr.›</a:t>
            </a:fld>
            <a:endParaRPr lang="de-DE" dirty="0"/>
          </a:p>
        </p:txBody>
      </p:sp>
    </p:spTree>
    <p:extLst>
      <p:ext uri="{BB962C8B-B14F-4D97-AF65-F5344CB8AC3E}">
        <p14:creationId xmlns:p14="http://schemas.microsoft.com/office/powerpoint/2010/main" val="9775600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8386171-E87D-46AB-8718-4CE2A88748B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26">
            <a:extLst>
              <a:ext uri="{FF2B5EF4-FFF2-40B4-BE49-F238E27FC236}">
                <a16:creationId xmlns:a16="http://schemas.microsoft.com/office/drawing/2014/main" id="{207CB456-8849-413C-8210-B663779A32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1092041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513936D-D1EB-4E42-A97F-942BA1F3DFA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1EFD769-33DD-4FAA-8124-9785CD84A2C3}"/>
              </a:ext>
            </a:extLst>
          </p:cNvPr>
          <p:cNvSpPr>
            <a:spLocks noGrp="1"/>
          </p:cNvSpPr>
          <p:nvPr>
            <p:ph type="ctrTitle"/>
          </p:nvPr>
        </p:nvSpPr>
        <p:spPr>
          <a:xfrm>
            <a:off x="1524000" y="1376362"/>
            <a:ext cx="9144000" cy="2603274"/>
          </a:xfrm>
        </p:spPr>
        <p:txBody>
          <a:bodyPr>
            <a:normAutofit/>
          </a:bodyPr>
          <a:lstStyle/>
          <a:p>
            <a:r>
              <a:rPr lang="de-DE" sz="5400" dirty="0"/>
              <a:t>Stellungnahme der GwG</a:t>
            </a:r>
          </a:p>
        </p:txBody>
      </p:sp>
      <p:sp>
        <p:nvSpPr>
          <p:cNvPr id="3" name="Untertitel 2">
            <a:extLst>
              <a:ext uri="{FF2B5EF4-FFF2-40B4-BE49-F238E27FC236}">
                <a16:creationId xmlns:a16="http://schemas.microsoft.com/office/drawing/2014/main" id="{BA69C42E-D56E-4571-B33B-51EDE2F3CA19}"/>
              </a:ext>
            </a:extLst>
          </p:cNvPr>
          <p:cNvSpPr>
            <a:spLocks noGrp="1"/>
          </p:cNvSpPr>
          <p:nvPr>
            <p:ph type="subTitle" idx="1"/>
          </p:nvPr>
        </p:nvSpPr>
        <p:spPr>
          <a:xfrm>
            <a:off x="1524000" y="4118088"/>
            <a:ext cx="9144000" cy="1393711"/>
          </a:xfrm>
        </p:spPr>
        <p:txBody>
          <a:bodyPr>
            <a:normAutofit/>
          </a:bodyPr>
          <a:lstStyle/>
          <a:p>
            <a:r>
              <a:rPr lang="de-DE" dirty="0">
                <a:latin typeface="+mj-lt"/>
              </a:rPr>
              <a:t>Aberkennung der Wissenschaftlichkeit der Gesprächspsychotherapie durch den Wissenschaftlichen Beirat Psychotherapie</a:t>
            </a:r>
          </a:p>
        </p:txBody>
      </p:sp>
    </p:spTree>
    <p:extLst>
      <p:ext uri="{BB962C8B-B14F-4D97-AF65-F5344CB8AC3E}">
        <p14:creationId xmlns:p14="http://schemas.microsoft.com/office/powerpoint/2010/main" val="2849015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6D6CDB20-394C-4D51-9C5B-8751E21338D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ounded Rectangle 3">
            <a:extLst>
              <a:ext uri="{FF2B5EF4-FFF2-40B4-BE49-F238E27FC236}">
                <a16:creationId xmlns:a16="http://schemas.microsoft.com/office/drawing/2014/main" id="{46DFD1E0-DCA7-47E6-B78B-6ECDDF873DD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10920415" cy="5577818"/>
          </a:xfrm>
          <a:prstGeom prst="roundRect">
            <a:avLst>
              <a:gd name="adj" fmla="val 0"/>
            </a:avLst>
          </a:prstGeom>
          <a:solidFill>
            <a:srgbClr val="FFFFFF"/>
          </a:solidFill>
          <a:ln w="9525">
            <a:solidFill>
              <a:schemeClr val="tx1">
                <a:lumMod val="50000"/>
                <a:lumOff val="50000"/>
              </a:schemeClr>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AAB0B1E-BB97-40E0-8DCD-D1197A0E1D6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18F74AA-02CB-42A6-8D6B-902AC39BE7D2}"/>
              </a:ext>
            </a:extLst>
          </p:cNvPr>
          <p:cNvSpPr>
            <a:spLocks noGrp="1"/>
          </p:cNvSpPr>
          <p:nvPr>
            <p:ph type="title"/>
          </p:nvPr>
        </p:nvSpPr>
        <p:spPr>
          <a:xfrm>
            <a:off x="1288064" y="1284731"/>
            <a:ext cx="9637776" cy="1430696"/>
          </a:xfrm>
        </p:spPr>
        <p:txBody>
          <a:bodyPr>
            <a:normAutofit/>
          </a:bodyPr>
          <a:lstStyle/>
          <a:p>
            <a:r>
              <a:rPr lang="de-DE" dirty="0"/>
              <a:t>Vorgehen des Wissenschaftlichen Beirates</a:t>
            </a:r>
          </a:p>
        </p:txBody>
      </p:sp>
      <p:sp>
        <p:nvSpPr>
          <p:cNvPr id="3" name="Inhaltsplatzhalter 2">
            <a:extLst>
              <a:ext uri="{FF2B5EF4-FFF2-40B4-BE49-F238E27FC236}">
                <a16:creationId xmlns:a16="http://schemas.microsoft.com/office/drawing/2014/main" id="{4BB22661-5D45-4364-9612-95E500D660D8}"/>
              </a:ext>
            </a:extLst>
          </p:cNvPr>
          <p:cNvSpPr>
            <a:spLocks noGrp="1"/>
          </p:cNvSpPr>
          <p:nvPr>
            <p:ph idx="1"/>
          </p:nvPr>
        </p:nvSpPr>
        <p:spPr>
          <a:xfrm>
            <a:off x="1288064" y="2853879"/>
            <a:ext cx="9637776" cy="2714771"/>
          </a:xfrm>
        </p:spPr>
        <p:txBody>
          <a:bodyPr>
            <a:normAutofit/>
          </a:bodyPr>
          <a:lstStyle/>
          <a:p>
            <a:pPr marL="0" indent="0">
              <a:buNone/>
            </a:pPr>
            <a:r>
              <a:rPr lang="de-DE" sz="2400" dirty="0"/>
              <a:t>Die Gesprächspsychotherapie wird nach den neuen Kriterien des Methodenpapiers geprüft.</a:t>
            </a:r>
          </a:p>
          <a:p>
            <a:pPr marL="0" indent="0">
              <a:buNone/>
            </a:pPr>
            <a:r>
              <a:rPr lang="de-DE" sz="2400" dirty="0"/>
              <a:t>Es fehlt eine Studie zur wissenschaftlichen Anerkennung.</a:t>
            </a:r>
          </a:p>
          <a:p>
            <a:pPr marL="0" indent="0">
              <a:buNone/>
            </a:pPr>
            <a:endParaRPr lang="de-DE" sz="2400" dirty="0"/>
          </a:p>
          <a:p>
            <a:pPr marL="0" indent="0">
              <a:buNone/>
            </a:pPr>
            <a:r>
              <a:rPr lang="de-DE" sz="2400" dirty="0"/>
              <a:t>                        Dies führt zur Aberkennung der Wissenschaftlichkeit für die Gesprächspsychotherapie.</a:t>
            </a:r>
          </a:p>
          <a:p>
            <a:pPr marL="0" indent="0">
              <a:buNone/>
            </a:pPr>
            <a:endParaRPr lang="de-DE" sz="2400" dirty="0"/>
          </a:p>
        </p:txBody>
      </p:sp>
      <p:sp>
        <p:nvSpPr>
          <p:cNvPr id="9" name="Pfeil: nach rechts 8">
            <a:extLst>
              <a:ext uri="{FF2B5EF4-FFF2-40B4-BE49-F238E27FC236}">
                <a16:creationId xmlns:a16="http://schemas.microsoft.com/office/drawing/2014/main" id="{2C0FBC5F-2950-47C6-B26A-FB20F1A3EAC6}"/>
              </a:ext>
            </a:extLst>
          </p:cNvPr>
          <p:cNvSpPr/>
          <p:nvPr/>
        </p:nvSpPr>
        <p:spPr>
          <a:xfrm>
            <a:off x="1547447" y="4360984"/>
            <a:ext cx="1153550" cy="492369"/>
          </a:xfrm>
          <a:prstGeom prst="rightArrow">
            <a:avLst>
              <a:gd name="adj1" fmla="val 50000"/>
              <a:gd name="adj2" fmla="val 4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73055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034ADFC-F49B-4F56-A85A-5079ACB76EEE}"/>
              </a:ext>
            </a:extLst>
          </p:cNvPr>
          <p:cNvSpPr>
            <a:spLocks noGrp="1"/>
          </p:cNvSpPr>
          <p:nvPr>
            <p:ph type="title"/>
          </p:nvPr>
        </p:nvSpPr>
        <p:spPr>
          <a:xfrm>
            <a:off x="838200" y="631825"/>
            <a:ext cx="10515600" cy="1325563"/>
          </a:xfrm>
        </p:spPr>
        <p:txBody>
          <a:bodyPr>
            <a:normAutofit/>
          </a:bodyPr>
          <a:lstStyle/>
          <a:p>
            <a:r>
              <a:rPr lang="de-DE" dirty="0"/>
              <a:t>Wissenschaftlicher Beirat</a:t>
            </a:r>
          </a:p>
        </p:txBody>
      </p:sp>
      <p:sp>
        <p:nvSpPr>
          <p:cNvPr id="3" name="Inhaltsplatzhalter 2">
            <a:extLst>
              <a:ext uri="{FF2B5EF4-FFF2-40B4-BE49-F238E27FC236}">
                <a16:creationId xmlns:a16="http://schemas.microsoft.com/office/drawing/2014/main" id="{BA1637C8-9B73-4D9D-AC21-CE1B7BD897FF}"/>
              </a:ext>
            </a:extLst>
          </p:cNvPr>
          <p:cNvSpPr>
            <a:spLocks noGrp="1"/>
          </p:cNvSpPr>
          <p:nvPr>
            <p:ph idx="1"/>
          </p:nvPr>
        </p:nvSpPr>
        <p:spPr>
          <a:xfrm>
            <a:off x="838200" y="2057400"/>
            <a:ext cx="10515600" cy="3871762"/>
          </a:xfrm>
        </p:spPr>
        <p:txBody>
          <a:bodyPr>
            <a:normAutofit/>
          </a:bodyPr>
          <a:lstStyle/>
          <a:p>
            <a:pPr marL="0" indent="0">
              <a:buNone/>
            </a:pPr>
            <a:r>
              <a:rPr lang="de-DE" sz="2400"/>
              <a:t>Definition von wissenschaftlich anerkannt:</a:t>
            </a:r>
          </a:p>
          <a:p>
            <a:pPr marL="0" indent="0">
              <a:buNone/>
            </a:pPr>
            <a:r>
              <a:rPr lang="de-DE" sz="2400"/>
              <a:t>3 Studien zu:</a:t>
            </a:r>
          </a:p>
          <a:p>
            <a:pPr marL="514350" indent="-514350">
              <a:buAutoNum type="arabicPeriod"/>
            </a:pPr>
            <a:r>
              <a:rPr lang="de-DE" sz="2400"/>
              <a:t>Affektiven Störungen</a:t>
            </a:r>
          </a:p>
          <a:p>
            <a:pPr marL="514350" indent="-514350">
              <a:buAutoNum type="arabicPeriod"/>
            </a:pPr>
            <a:r>
              <a:rPr lang="de-DE" sz="2400"/>
              <a:t>Angststörungen</a:t>
            </a:r>
          </a:p>
          <a:p>
            <a:pPr marL="0" indent="0">
              <a:buNone/>
            </a:pPr>
            <a:r>
              <a:rPr lang="de-DE" sz="2400"/>
              <a:t>Und zwei Studien zu:</a:t>
            </a:r>
          </a:p>
          <a:p>
            <a:pPr marL="0" indent="0">
              <a:buNone/>
            </a:pPr>
            <a:r>
              <a:rPr lang="de-DE" sz="2400"/>
              <a:t>3. Somatoformen Störungen</a:t>
            </a:r>
          </a:p>
          <a:p>
            <a:pPr marL="0" indent="0">
              <a:buNone/>
            </a:pPr>
            <a:r>
              <a:rPr lang="de-DE" sz="2400"/>
              <a:t>4. Abhängigkeit</a:t>
            </a:r>
          </a:p>
          <a:p>
            <a:pPr marL="0" indent="0">
              <a:buNone/>
            </a:pPr>
            <a:r>
              <a:rPr lang="de-DE" sz="2400"/>
              <a:t>5.Persönlichkeitsstörungen oder Verhaltensstörungen</a:t>
            </a:r>
          </a:p>
        </p:txBody>
      </p:sp>
    </p:spTree>
    <p:extLst>
      <p:ext uri="{BB962C8B-B14F-4D97-AF65-F5344CB8AC3E}">
        <p14:creationId xmlns:p14="http://schemas.microsoft.com/office/powerpoint/2010/main" val="2706260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EB56453-A13E-4C75-B751-6DFD585C484E}"/>
              </a:ext>
            </a:extLst>
          </p:cNvPr>
          <p:cNvSpPr>
            <a:spLocks noGrp="1"/>
          </p:cNvSpPr>
          <p:nvPr>
            <p:ph type="title"/>
          </p:nvPr>
        </p:nvSpPr>
        <p:spPr>
          <a:xfrm>
            <a:off x="838200" y="631825"/>
            <a:ext cx="10515600" cy="1325563"/>
          </a:xfrm>
        </p:spPr>
        <p:txBody>
          <a:bodyPr>
            <a:normAutofit/>
          </a:bodyPr>
          <a:lstStyle/>
          <a:p>
            <a:r>
              <a:rPr lang="de-DE" b="1" dirty="0"/>
              <a:t>Der Ablauf der Beurteilung erfolgte nicht gemäß den Vorgaben des Methodenpapiers</a:t>
            </a:r>
            <a:endParaRPr lang="de-DE" dirty="0"/>
          </a:p>
        </p:txBody>
      </p:sp>
      <p:sp>
        <p:nvSpPr>
          <p:cNvPr id="3" name="Inhaltsplatzhalter 2">
            <a:extLst>
              <a:ext uri="{FF2B5EF4-FFF2-40B4-BE49-F238E27FC236}">
                <a16:creationId xmlns:a16="http://schemas.microsoft.com/office/drawing/2014/main" id="{2570E28F-BB60-460B-8069-B6DAF2CDA682}"/>
              </a:ext>
            </a:extLst>
          </p:cNvPr>
          <p:cNvSpPr>
            <a:spLocks noGrp="1"/>
          </p:cNvSpPr>
          <p:nvPr>
            <p:ph idx="1"/>
          </p:nvPr>
        </p:nvSpPr>
        <p:spPr>
          <a:xfrm>
            <a:off x="838200" y="2057400"/>
            <a:ext cx="10515600" cy="3871762"/>
          </a:xfrm>
        </p:spPr>
        <p:txBody>
          <a:bodyPr>
            <a:normAutofit/>
          </a:bodyPr>
          <a:lstStyle/>
          <a:p>
            <a:pPr marL="0" indent="0">
              <a:buNone/>
            </a:pPr>
            <a:endParaRPr lang="de-DE" sz="2400" dirty="0"/>
          </a:p>
          <a:p>
            <a:pPr marL="0" indent="0">
              <a:buNone/>
            </a:pPr>
            <a:r>
              <a:rPr lang="de-DE" sz="2400" i="1"/>
              <a:t>„Die Prüfung der Einstufung des in Frage stehenden psychotherapeutischen Ansatzes als Psychotherapieverfahren und ggf. der Zuordnung der Methoden zu dem Psychotherapieverfahren stellen den ersten Schritt des Verfahrens der Begutachtung durch den WBP dar. Eine von einem Antrag auf Begutachtung der wissenschaftlichen Anerkennung eines Psychotherapieverfahrens gesonderte Feststellung der wissenschaftlichen Anerkennung eines Verfahrensbegriffs ist in der Aufgabenstellung nicht vorgesehen.“</a:t>
            </a:r>
          </a:p>
          <a:p>
            <a:pPr marL="0" indent="0">
              <a:buNone/>
            </a:pPr>
            <a:r>
              <a:rPr lang="de-DE" sz="2400" i="1"/>
              <a:t>(Methodenpapier des WBP)</a:t>
            </a:r>
            <a:endParaRPr lang="de-DE" sz="2400"/>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endParaRPr lang="de-DE" sz="2400" dirty="0"/>
          </a:p>
        </p:txBody>
      </p:sp>
    </p:spTree>
    <p:extLst>
      <p:ext uri="{BB962C8B-B14F-4D97-AF65-F5344CB8AC3E}">
        <p14:creationId xmlns:p14="http://schemas.microsoft.com/office/powerpoint/2010/main" val="2985988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EB56453-A13E-4C75-B751-6DFD585C484E}"/>
              </a:ext>
            </a:extLst>
          </p:cNvPr>
          <p:cNvSpPr>
            <a:spLocks noGrp="1"/>
          </p:cNvSpPr>
          <p:nvPr>
            <p:ph type="title"/>
          </p:nvPr>
        </p:nvSpPr>
        <p:spPr>
          <a:xfrm>
            <a:off x="838200" y="631825"/>
            <a:ext cx="10515600" cy="1325563"/>
          </a:xfrm>
        </p:spPr>
        <p:txBody>
          <a:bodyPr>
            <a:normAutofit/>
          </a:bodyPr>
          <a:lstStyle/>
          <a:p>
            <a:r>
              <a:rPr lang="de-DE" sz="3100" b="1"/>
              <a:t>II. Verfahren zur Beurteilung der wissenschaftlichen Anerkennung von Methoden und Verfahren der Psychotherapie“ </a:t>
            </a:r>
            <a:endParaRPr lang="de-DE" sz="3100"/>
          </a:p>
        </p:txBody>
      </p:sp>
      <p:sp>
        <p:nvSpPr>
          <p:cNvPr id="3" name="Inhaltsplatzhalter 2">
            <a:extLst>
              <a:ext uri="{FF2B5EF4-FFF2-40B4-BE49-F238E27FC236}">
                <a16:creationId xmlns:a16="http://schemas.microsoft.com/office/drawing/2014/main" id="{2570E28F-BB60-460B-8069-B6DAF2CDA682}"/>
              </a:ext>
            </a:extLst>
          </p:cNvPr>
          <p:cNvSpPr>
            <a:spLocks noGrp="1"/>
          </p:cNvSpPr>
          <p:nvPr>
            <p:ph idx="1"/>
          </p:nvPr>
        </p:nvSpPr>
        <p:spPr>
          <a:xfrm>
            <a:off x="838200" y="2057400"/>
            <a:ext cx="10515600" cy="3871762"/>
          </a:xfrm>
        </p:spPr>
        <p:txBody>
          <a:bodyPr>
            <a:normAutofit/>
          </a:bodyPr>
          <a:lstStyle/>
          <a:p>
            <a:r>
              <a:rPr lang="de-DE" sz="2400"/>
              <a:t>1. Formulierung der Fragestellung, </a:t>
            </a:r>
          </a:p>
          <a:p>
            <a:r>
              <a:rPr lang="de-DE" sz="2400" b="1"/>
              <a:t>2. Einstufung als Psychotherapieverfahren oder Psychotherapiemethode</a:t>
            </a:r>
            <a:r>
              <a:rPr lang="de-DE" sz="2400"/>
              <a:t>, </a:t>
            </a:r>
          </a:p>
          <a:p>
            <a:r>
              <a:rPr lang="de-DE" sz="2400"/>
              <a:t>3. Zusammenstellung der Studien, </a:t>
            </a:r>
          </a:p>
          <a:p>
            <a:r>
              <a:rPr lang="de-DE" sz="2400"/>
              <a:t>4. Beurteilung der einzelnen wissenschaftlichen Studien, </a:t>
            </a:r>
          </a:p>
          <a:p>
            <a:r>
              <a:rPr lang="de-DE" sz="2400"/>
              <a:t>5. Feststellung der wissenschaftlichen Anerkennung von Psychotherapieverfahren oder Psychotherapiemethoden, </a:t>
            </a:r>
          </a:p>
          <a:p>
            <a:r>
              <a:rPr lang="de-DE" sz="2400"/>
              <a:t>6. Empfehlungen für die Ausbildung zum Psychologischen Psychotherapeuten und Kinder- und Jugendlichenpsychotherapeuten sowie für die ärztliche Weiterbildung.“</a:t>
            </a:r>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endParaRPr lang="de-DE" sz="2400" dirty="0"/>
          </a:p>
        </p:txBody>
      </p:sp>
    </p:spTree>
    <p:extLst>
      <p:ext uri="{BB962C8B-B14F-4D97-AF65-F5344CB8AC3E}">
        <p14:creationId xmlns:p14="http://schemas.microsoft.com/office/powerpoint/2010/main" val="2727122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EB56453-A13E-4C75-B751-6DFD585C484E}"/>
              </a:ext>
            </a:extLst>
          </p:cNvPr>
          <p:cNvSpPr>
            <a:spLocks noGrp="1"/>
          </p:cNvSpPr>
          <p:nvPr>
            <p:ph type="title"/>
          </p:nvPr>
        </p:nvSpPr>
        <p:spPr>
          <a:xfrm>
            <a:off x="838200" y="631825"/>
            <a:ext cx="10515600" cy="1325563"/>
          </a:xfrm>
        </p:spPr>
        <p:txBody>
          <a:bodyPr>
            <a:normAutofit/>
          </a:bodyPr>
          <a:lstStyle/>
          <a:p>
            <a:r>
              <a:rPr lang="de-DE" dirty="0"/>
              <a:t>Methodenpapier des WBP</a:t>
            </a:r>
          </a:p>
        </p:txBody>
      </p:sp>
      <p:sp>
        <p:nvSpPr>
          <p:cNvPr id="3" name="Inhaltsplatzhalter 2">
            <a:extLst>
              <a:ext uri="{FF2B5EF4-FFF2-40B4-BE49-F238E27FC236}">
                <a16:creationId xmlns:a16="http://schemas.microsoft.com/office/drawing/2014/main" id="{2570E28F-BB60-460B-8069-B6DAF2CDA682}"/>
              </a:ext>
            </a:extLst>
          </p:cNvPr>
          <p:cNvSpPr>
            <a:spLocks noGrp="1"/>
          </p:cNvSpPr>
          <p:nvPr>
            <p:ph idx="1"/>
          </p:nvPr>
        </p:nvSpPr>
        <p:spPr>
          <a:xfrm>
            <a:off x="838200" y="2057400"/>
            <a:ext cx="10515600" cy="3871762"/>
          </a:xfrm>
        </p:spPr>
        <p:txBody>
          <a:bodyPr>
            <a:normAutofit/>
          </a:bodyPr>
          <a:lstStyle/>
          <a:p>
            <a:pPr marL="0" indent="0">
              <a:buNone/>
            </a:pPr>
            <a:r>
              <a:rPr lang="de-DE" sz="2400" i="1"/>
              <a:t>„Wird ein psychotherapeutischer Ansatz abweichend vom Antragsteller vom Wissenschaftlichen Beirat Psychotherapie nicht als ein Psychotherapieverfahren eingestuft, wird dem Antragsteller das Ergebnis </a:t>
            </a:r>
            <a:r>
              <a:rPr lang="de-DE" sz="2400" b="1" i="1"/>
              <a:t>ohne weitergehende Begutachtung</a:t>
            </a:r>
            <a:r>
              <a:rPr lang="de-DE" sz="2400" i="1"/>
              <a:t>  mitgeteilt. Das gleiche gilt für eine Begutachtung eines psychotherapeutischen Ansatzes als eine eigenständige Psychotherapiemethode.“</a:t>
            </a:r>
          </a:p>
          <a:p>
            <a:pPr marL="0" indent="0">
              <a:buNone/>
            </a:pPr>
            <a:r>
              <a:rPr lang="de-DE" sz="2400" i="1"/>
              <a:t>(</a:t>
            </a:r>
            <a:r>
              <a:rPr lang="de-DE" sz="2400"/>
              <a:t>Methodenpapier)</a:t>
            </a:r>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endParaRPr lang="de-DE" sz="2400" dirty="0"/>
          </a:p>
        </p:txBody>
      </p:sp>
    </p:spTree>
    <p:extLst>
      <p:ext uri="{BB962C8B-B14F-4D97-AF65-F5344CB8AC3E}">
        <p14:creationId xmlns:p14="http://schemas.microsoft.com/office/powerpoint/2010/main" val="4169551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EB56453-A13E-4C75-B751-6DFD585C484E}"/>
              </a:ext>
            </a:extLst>
          </p:cNvPr>
          <p:cNvSpPr>
            <a:spLocks noGrp="1"/>
          </p:cNvSpPr>
          <p:nvPr>
            <p:ph type="title"/>
          </p:nvPr>
        </p:nvSpPr>
        <p:spPr>
          <a:xfrm>
            <a:off x="838200" y="631825"/>
            <a:ext cx="10515600" cy="1325563"/>
          </a:xfrm>
        </p:spPr>
        <p:txBody>
          <a:bodyPr>
            <a:normAutofit/>
          </a:bodyPr>
          <a:lstStyle/>
          <a:p>
            <a:r>
              <a:rPr lang="de-DE" sz="3400" b="1" dirty="0"/>
              <a:t>Die erneute Einzelprüfung der GPT erfolgte ohne Prüfauftrag </a:t>
            </a:r>
            <a:br>
              <a:rPr lang="de-DE" sz="3400" dirty="0"/>
            </a:br>
            <a:endParaRPr lang="de-DE" sz="3400" dirty="0"/>
          </a:p>
        </p:txBody>
      </p:sp>
      <p:sp>
        <p:nvSpPr>
          <p:cNvPr id="3" name="Inhaltsplatzhalter 2">
            <a:extLst>
              <a:ext uri="{FF2B5EF4-FFF2-40B4-BE49-F238E27FC236}">
                <a16:creationId xmlns:a16="http://schemas.microsoft.com/office/drawing/2014/main" id="{2570E28F-BB60-460B-8069-B6DAF2CDA682}"/>
              </a:ext>
            </a:extLst>
          </p:cNvPr>
          <p:cNvSpPr>
            <a:spLocks noGrp="1"/>
          </p:cNvSpPr>
          <p:nvPr>
            <p:ph idx="1"/>
          </p:nvPr>
        </p:nvSpPr>
        <p:spPr>
          <a:xfrm>
            <a:off x="838200" y="2057400"/>
            <a:ext cx="10515600" cy="3871762"/>
          </a:xfrm>
        </p:spPr>
        <p:txBody>
          <a:bodyPr>
            <a:normAutofit/>
          </a:bodyPr>
          <a:lstStyle/>
          <a:p>
            <a:pPr marL="0" indent="0">
              <a:buNone/>
            </a:pPr>
            <a:r>
              <a:rPr lang="de-DE" sz="2400" i="1"/>
              <a:t>„Der Wissenschaftliche Beirat Psychotherapie wird in der Regel auf Anfrage von Landesbehörden, anderen Einrichtungen oder Fachgesellschaften bzw. Verbänden tätig, die eine Beurteilung der wissenschaftlichen Anerkennung von Psychotherapiemethoden oder Psychotherapieverfahren beantragen. Gegebenenfalls wird vom Wissenschaftlichen Beirat Psychotherapie ergänzend zu einer Anfrage ein entsprechender Antrag der Fachgesellschaften eingeholt.“</a:t>
            </a:r>
            <a:endParaRPr lang="de-DE" sz="2400" dirty="0"/>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endParaRPr lang="de-DE" sz="2400" dirty="0"/>
          </a:p>
        </p:txBody>
      </p:sp>
    </p:spTree>
    <p:extLst>
      <p:ext uri="{BB962C8B-B14F-4D97-AF65-F5344CB8AC3E}">
        <p14:creationId xmlns:p14="http://schemas.microsoft.com/office/powerpoint/2010/main" val="4091490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EB56453-A13E-4C75-B751-6DFD585C484E}"/>
              </a:ext>
            </a:extLst>
          </p:cNvPr>
          <p:cNvSpPr>
            <a:spLocks noGrp="1"/>
          </p:cNvSpPr>
          <p:nvPr>
            <p:ph type="title"/>
          </p:nvPr>
        </p:nvSpPr>
        <p:spPr>
          <a:xfrm>
            <a:off x="838200" y="631825"/>
            <a:ext cx="10515600" cy="1325563"/>
          </a:xfrm>
        </p:spPr>
        <p:txBody>
          <a:bodyPr>
            <a:normAutofit/>
          </a:bodyPr>
          <a:lstStyle/>
          <a:p>
            <a:r>
              <a:rPr lang="de-DE" b="1" u="sng" dirty="0"/>
              <a:t>Fehlende Transparenz</a:t>
            </a:r>
            <a:br>
              <a:rPr lang="de-DE" dirty="0"/>
            </a:br>
            <a:endParaRPr lang="de-DE" dirty="0"/>
          </a:p>
        </p:txBody>
      </p:sp>
      <p:sp>
        <p:nvSpPr>
          <p:cNvPr id="3" name="Inhaltsplatzhalter 2">
            <a:extLst>
              <a:ext uri="{FF2B5EF4-FFF2-40B4-BE49-F238E27FC236}">
                <a16:creationId xmlns:a16="http://schemas.microsoft.com/office/drawing/2014/main" id="{2570E28F-BB60-460B-8069-B6DAF2CDA682}"/>
              </a:ext>
            </a:extLst>
          </p:cNvPr>
          <p:cNvSpPr>
            <a:spLocks noGrp="1"/>
          </p:cNvSpPr>
          <p:nvPr>
            <p:ph idx="1"/>
          </p:nvPr>
        </p:nvSpPr>
        <p:spPr>
          <a:xfrm>
            <a:off x="838200" y="2057400"/>
            <a:ext cx="10515600" cy="3871762"/>
          </a:xfrm>
        </p:spPr>
        <p:txBody>
          <a:bodyPr>
            <a:normAutofit/>
          </a:bodyPr>
          <a:lstStyle/>
          <a:p>
            <a:pPr marL="0" indent="0">
              <a:buNone/>
            </a:pPr>
            <a:endParaRPr lang="de-DE" sz="2400" dirty="0"/>
          </a:p>
          <a:p>
            <a:pPr marL="0" indent="0">
              <a:buNone/>
            </a:pPr>
            <a:r>
              <a:rPr lang="de-DE" sz="2400" i="1"/>
              <a:t>„Die aufeinander aufbauenden Stufen des Begutachtungsprozesses werden in einem Gutachtenprotokoll festgehalten. Dieses Protokoll wird mit Beginn eines Begutachtungsauftrags begonnen, um eine Beeinflussung des Begutachtungsprozesses durch zwischenzeitliche Ergebnisse zu verhindern.“ </a:t>
            </a:r>
          </a:p>
          <a:p>
            <a:pPr marL="0" indent="0">
              <a:buNone/>
            </a:pPr>
            <a:r>
              <a:rPr lang="de-DE" sz="2400" i="1" dirty="0"/>
              <a:t>(Methodenpapier S.13)</a:t>
            </a:r>
            <a:endParaRPr lang="de-DE" sz="2400" dirty="0"/>
          </a:p>
          <a:p>
            <a:pPr marL="0" indent="0">
              <a:buNone/>
            </a:pPr>
            <a:endParaRPr lang="de-DE" sz="2400" dirty="0"/>
          </a:p>
          <a:p>
            <a:pPr marL="0" indent="0">
              <a:buNone/>
            </a:pPr>
            <a:endParaRPr lang="de-DE" sz="2400" dirty="0"/>
          </a:p>
          <a:p>
            <a:pPr marL="0" indent="0">
              <a:buNone/>
            </a:pPr>
            <a:endParaRPr lang="de-DE" sz="2400" dirty="0"/>
          </a:p>
          <a:p>
            <a:endParaRPr lang="de-DE" sz="2400" dirty="0"/>
          </a:p>
        </p:txBody>
      </p:sp>
    </p:spTree>
    <p:extLst>
      <p:ext uri="{BB962C8B-B14F-4D97-AF65-F5344CB8AC3E}">
        <p14:creationId xmlns:p14="http://schemas.microsoft.com/office/powerpoint/2010/main" val="1154715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EB56453-A13E-4C75-B751-6DFD585C484E}"/>
              </a:ext>
            </a:extLst>
          </p:cNvPr>
          <p:cNvSpPr>
            <a:spLocks noGrp="1"/>
          </p:cNvSpPr>
          <p:nvPr>
            <p:ph type="title"/>
          </p:nvPr>
        </p:nvSpPr>
        <p:spPr>
          <a:xfrm>
            <a:off x="838200" y="631825"/>
            <a:ext cx="10515600" cy="1325563"/>
          </a:xfrm>
        </p:spPr>
        <p:txBody>
          <a:bodyPr>
            <a:normAutofit/>
          </a:bodyPr>
          <a:lstStyle/>
          <a:p>
            <a:r>
              <a:rPr lang="de-DE" sz="2800" b="1" dirty="0"/>
              <a:t>Fehlende Sachverständige für HPT und Gesprächspsychotherapie im WBP</a:t>
            </a:r>
            <a:br>
              <a:rPr lang="de-DE" sz="2800" dirty="0"/>
            </a:br>
            <a:endParaRPr lang="de-DE" sz="2800" dirty="0"/>
          </a:p>
        </p:txBody>
      </p:sp>
      <p:sp>
        <p:nvSpPr>
          <p:cNvPr id="3" name="Inhaltsplatzhalter 2">
            <a:extLst>
              <a:ext uri="{FF2B5EF4-FFF2-40B4-BE49-F238E27FC236}">
                <a16:creationId xmlns:a16="http://schemas.microsoft.com/office/drawing/2014/main" id="{2570E28F-BB60-460B-8069-B6DAF2CDA682}"/>
              </a:ext>
            </a:extLst>
          </p:cNvPr>
          <p:cNvSpPr>
            <a:spLocks noGrp="1"/>
          </p:cNvSpPr>
          <p:nvPr>
            <p:ph idx="1"/>
          </p:nvPr>
        </p:nvSpPr>
        <p:spPr>
          <a:xfrm>
            <a:off x="838200" y="2057400"/>
            <a:ext cx="10515600" cy="3871762"/>
          </a:xfrm>
        </p:spPr>
        <p:txBody>
          <a:bodyPr>
            <a:normAutofit/>
          </a:bodyPr>
          <a:lstStyle/>
          <a:p>
            <a:r>
              <a:rPr lang="de-DE" sz="2400" b="1" i="1"/>
              <a:t>§ 5 Sachverständige</a:t>
            </a:r>
            <a:endParaRPr lang="de-DE" sz="2400"/>
          </a:p>
          <a:p>
            <a:r>
              <a:rPr lang="de-DE" sz="2400" i="1"/>
              <a:t>(1) Der Wissenschaftliche Beirat beauftragt zur Vorbereitung von Beschlüssen über die wissenschaftliche Beurteilung einzelner psychotherapeutischer Verfahren oder Methoden mindestens zwei Sachverständige, die auf Grundlage der in § 4 genannten Verfahrensregeln arbeiten. </a:t>
            </a:r>
            <a:endParaRPr lang="de-DE" sz="2400"/>
          </a:p>
          <a:p>
            <a:r>
              <a:rPr lang="de-DE" sz="2400" i="1"/>
              <a:t>(2) In der Regel sind die Sachverständigen Mitglieder oder stellvertretende Mitglieder des Wissenschaftlichen Beirats Psychotherapie. Der Wissenschaftliche Beirat kann andere Sachverständige be­auftragen. Mindestens einer der Sachverständigen muss Mitglied oder stellvertretendes Mitglied des Wissenschaftlichen Beirats sein. (Geschäftsordnung WBP)</a:t>
            </a:r>
            <a:endParaRPr lang="de-DE" sz="2400" dirty="0"/>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endParaRPr lang="de-DE" sz="2400" dirty="0"/>
          </a:p>
        </p:txBody>
      </p:sp>
    </p:spTree>
    <p:extLst>
      <p:ext uri="{BB962C8B-B14F-4D97-AF65-F5344CB8AC3E}">
        <p14:creationId xmlns:p14="http://schemas.microsoft.com/office/powerpoint/2010/main" val="1202436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EB56453-A13E-4C75-B751-6DFD585C484E}"/>
              </a:ext>
            </a:extLst>
          </p:cNvPr>
          <p:cNvSpPr>
            <a:spLocks noGrp="1"/>
          </p:cNvSpPr>
          <p:nvPr>
            <p:ph type="title"/>
          </p:nvPr>
        </p:nvSpPr>
        <p:spPr>
          <a:xfrm>
            <a:off x="838200" y="631825"/>
            <a:ext cx="10515600" cy="1325563"/>
          </a:xfrm>
        </p:spPr>
        <p:txBody>
          <a:bodyPr>
            <a:normAutofit/>
          </a:bodyPr>
          <a:lstStyle/>
          <a:p>
            <a:r>
              <a:rPr lang="de-DE" b="1" dirty="0"/>
              <a:t>Methode, Verfahren oder Ansatz</a:t>
            </a:r>
            <a:br>
              <a:rPr lang="de-DE" dirty="0"/>
            </a:br>
            <a:endParaRPr lang="de-DE" dirty="0"/>
          </a:p>
        </p:txBody>
      </p:sp>
      <p:sp>
        <p:nvSpPr>
          <p:cNvPr id="3" name="Inhaltsplatzhalter 2">
            <a:extLst>
              <a:ext uri="{FF2B5EF4-FFF2-40B4-BE49-F238E27FC236}">
                <a16:creationId xmlns:a16="http://schemas.microsoft.com/office/drawing/2014/main" id="{2570E28F-BB60-460B-8069-B6DAF2CDA682}"/>
              </a:ext>
            </a:extLst>
          </p:cNvPr>
          <p:cNvSpPr>
            <a:spLocks noGrp="1"/>
          </p:cNvSpPr>
          <p:nvPr>
            <p:ph idx="1"/>
          </p:nvPr>
        </p:nvSpPr>
        <p:spPr>
          <a:xfrm>
            <a:off x="838200" y="2057400"/>
            <a:ext cx="10515600" cy="3871762"/>
          </a:xfrm>
        </p:spPr>
        <p:txBody>
          <a:bodyPr>
            <a:normAutofit/>
          </a:bodyPr>
          <a:lstStyle/>
          <a:p>
            <a:pPr marL="0" indent="0">
              <a:buNone/>
            </a:pPr>
            <a:r>
              <a:rPr lang="de-DE" sz="2400" i="1"/>
              <a:t>„Die Gesprächspsychotherapie, für die als einziger der Humanistischen Psychotherapie zugeordneter psychotherapeutischer </a:t>
            </a:r>
            <a:r>
              <a:rPr lang="de-DE" sz="2400" b="1" i="1"/>
              <a:t>Ansatz</a:t>
            </a:r>
            <a:r>
              <a:rPr lang="de-DE" sz="2400" i="1"/>
              <a:t> nach dem vorliegenden Stand der Begutachtung eine wissenschaftliche Anerkennung in drei Anwendungsbereichen festgestellt werden kann…“</a:t>
            </a:r>
            <a:r>
              <a:rPr lang="de-DE" sz="2400"/>
              <a:t> (Gutachten zur HPT S. 32)</a:t>
            </a:r>
          </a:p>
          <a:p>
            <a:pPr marL="0" indent="0">
              <a:buNone/>
            </a:pPr>
            <a:endParaRPr lang="de-DE" sz="2400" dirty="0"/>
          </a:p>
          <a:p>
            <a:pPr marL="0" indent="0">
              <a:buNone/>
            </a:pPr>
            <a:r>
              <a:rPr lang="de-DE" sz="2400"/>
              <a:t>Sieht der WBP die Gesprächspsychotherapie als Verfahren oder Methode?</a:t>
            </a:r>
            <a:endParaRPr lang="de-DE" sz="2400" dirty="0"/>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endParaRPr lang="de-DE" sz="2400" dirty="0"/>
          </a:p>
        </p:txBody>
      </p:sp>
    </p:spTree>
    <p:extLst>
      <p:ext uri="{BB962C8B-B14F-4D97-AF65-F5344CB8AC3E}">
        <p14:creationId xmlns:p14="http://schemas.microsoft.com/office/powerpoint/2010/main" val="1127996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EB56453-A13E-4C75-B751-6DFD585C484E}"/>
              </a:ext>
            </a:extLst>
          </p:cNvPr>
          <p:cNvSpPr>
            <a:spLocks noGrp="1"/>
          </p:cNvSpPr>
          <p:nvPr>
            <p:ph type="title"/>
          </p:nvPr>
        </p:nvSpPr>
        <p:spPr>
          <a:xfrm>
            <a:off x="838200" y="631825"/>
            <a:ext cx="10515600" cy="1325563"/>
          </a:xfrm>
        </p:spPr>
        <p:txBody>
          <a:bodyPr>
            <a:normAutofit/>
          </a:bodyPr>
          <a:lstStyle/>
          <a:p>
            <a:r>
              <a:rPr lang="de-DE" dirty="0"/>
              <a:t>Stellungnahme</a:t>
            </a:r>
          </a:p>
        </p:txBody>
      </p:sp>
      <p:sp>
        <p:nvSpPr>
          <p:cNvPr id="3" name="Inhaltsplatzhalter 2">
            <a:extLst>
              <a:ext uri="{FF2B5EF4-FFF2-40B4-BE49-F238E27FC236}">
                <a16:creationId xmlns:a16="http://schemas.microsoft.com/office/drawing/2014/main" id="{2570E28F-BB60-460B-8069-B6DAF2CDA682}"/>
              </a:ext>
            </a:extLst>
          </p:cNvPr>
          <p:cNvSpPr>
            <a:spLocks noGrp="1"/>
          </p:cNvSpPr>
          <p:nvPr>
            <p:ph idx="1"/>
          </p:nvPr>
        </p:nvSpPr>
        <p:spPr>
          <a:xfrm>
            <a:off x="838200" y="2057400"/>
            <a:ext cx="10515600" cy="3871762"/>
          </a:xfrm>
        </p:spPr>
        <p:txBody>
          <a:bodyPr>
            <a:normAutofit/>
          </a:bodyPr>
          <a:lstStyle/>
          <a:p>
            <a:pPr marL="0" indent="0">
              <a:buNone/>
            </a:pPr>
            <a:endParaRPr lang="de-DE" sz="2400" dirty="0"/>
          </a:p>
          <a:p>
            <a:pPr marL="0" indent="0">
              <a:buNone/>
            </a:pPr>
            <a:r>
              <a:rPr lang="de-DE" sz="2400" dirty="0"/>
              <a:t>Da die Prüfung der Gesprächspsychotherapie ohne Prüfauftrag erfolgte und der Wissenschaftliche Beirat Psychotherapie seine eigenes Methodenpapier nicht beachtet hat, fordern wir den WBP auf, sein Gutachten zurückzunehmen.</a:t>
            </a:r>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endParaRPr lang="de-DE" sz="2400" dirty="0"/>
          </a:p>
        </p:txBody>
      </p:sp>
    </p:spTree>
    <p:extLst>
      <p:ext uri="{BB962C8B-B14F-4D97-AF65-F5344CB8AC3E}">
        <p14:creationId xmlns:p14="http://schemas.microsoft.com/office/powerpoint/2010/main" val="80153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BBAC20D-1A4E-4A17-B525-527C30193809}"/>
              </a:ext>
            </a:extLst>
          </p:cNvPr>
          <p:cNvSpPr>
            <a:spLocks noGrp="1"/>
          </p:cNvSpPr>
          <p:nvPr>
            <p:ph type="title"/>
          </p:nvPr>
        </p:nvSpPr>
        <p:spPr>
          <a:xfrm>
            <a:off x="838200" y="631825"/>
            <a:ext cx="10515600" cy="1325563"/>
          </a:xfrm>
        </p:spPr>
        <p:txBody>
          <a:bodyPr>
            <a:normAutofit/>
          </a:bodyPr>
          <a:lstStyle/>
          <a:p>
            <a:r>
              <a:rPr lang="de-DE" dirty="0"/>
              <a:t>Gesetzliche Grundlagen</a:t>
            </a:r>
          </a:p>
        </p:txBody>
      </p:sp>
      <p:sp>
        <p:nvSpPr>
          <p:cNvPr id="3" name="Inhaltsplatzhalter 2">
            <a:extLst>
              <a:ext uri="{FF2B5EF4-FFF2-40B4-BE49-F238E27FC236}">
                <a16:creationId xmlns:a16="http://schemas.microsoft.com/office/drawing/2014/main" id="{478F88D6-E0CE-48FB-88F8-7065695ECCFE}"/>
              </a:ext>
            </a:extLst>
          </p:cNvPr>
          <p:cNvSpPr>
            <a:spLocks noGrp="1"/>
          </p:cNvSpPr>
          <p:nvPr>
            <p:ph idx="1"/>
          </p:nvPr>
        </p:nvSpPr>
        <p:spPr>
          <a:xfrm>
            <a:off x="838200" y="2057400"/>
            <a:ext cx="10515600" cy="3871762"/>
          </a:xfrm>
        </p:spPr>
        <p:txBody>
          <a:bodyPr>
            <a:normAutofit fontScale="55000" lnSpcReduction="20000"/>
          </a:bodyPr>
          <a:lstStyle/>
          <a:p>
            <a:pPr marL="0" indent="0">
              <a:buNone/>
            </a:pPr>
            <a:endParaRPr lang="de-DE" sz="1300" dirty="0"/>
          </a:p>
          <a:p>
            <a:pPr marL="0" indent="0">
              <a:buNone/>
            </a:pPr>
            <a:r>
              <a:rPr lang="de-DE" sz="3800" b="1" dirty="0"/>
              <a:t>§1 Berufsausübung</a:t>
            </a:r>
          </a:p>
          <a:p>
            <a:pPr marL="0" indent="0">
              <a:buNone/>
            </a:pPr>
            <a:endParaRPr lang="de-DE" sz="1300" dirty="0"/>
          </a:p>
          <a:p>
            <a:pPr marL="0" indent="0">
              <a:buNone/>
            </a:pPr>
            <a:endParaRPr lang="de-DE" sz="1300" dirty="0"/>
          </a:p>
          <a:p>
            <a:pPr marL="0" indent="0">
              <a:buNone/>
            </a:pPr>
            <a:endParaRPr lang="de-DE" sz="1300" dirty="0"/>
          </a:p>
          <a:p>
            <a:pPr marL="0" indent="0">
              <a:buNone/>
            </a:pPr>
            <a:r>
              <a:rPr lang="de-DE" sz="3800" dirty="0"/>
              <a:t>3) Ausübung von Psychotherapie im Sinne dieses Gesetzes ist jede mittels </a:t>
            </a:r>
            <a:r>
              <a:rPr lang="de-DE" sz="3800" b="1" dirty="0"/>
              <a:t>wissenschaftlich anerkannter </a:t>
            </a:r>
            <a:r>
              <a:rPr lang="de-DE" sz="3800" dirty="0"/>
              <a:t>psychotherapeutischer Verfahren vorgenommene Tätigkeit zur Feststellung, Heilung oder Linderung von Störungen mit Krankheitswert, bei denen Psychotherapie indiziert ist. Im Rahmen einer psychotherapeutischen Behandlung ist eine somatische Abklärung herbeizuführen. </a:t>
            </a:r>
          </a:p>
          <a:p>
            <a:pPr marL="0" indent="0">
              <a:buNone/>
            </a:pPr>
            <a:r>
              <a:rPr lang="de-DE" sz="3800" dirty="0"/>
              <a:t>(</a:t>
            </a:r>
            <a:r>
              <a:rPr lang="de-DE" sz="3800" dirty="0" err="1"/>
              <a:t>Psych.ThG</a:t>
            </a:r>
            <a:r>
              <a:rPr lang="de-DE" sz="3800" dirty="0"/>
              <a:t>)</a:t>
            </a:r>
          </a:p>
          <a:p>
            <a:pPr marL="0" indent="0">
              <a:buNone/>
            </a:pPr>
            <a:endParaRPr lang="de-DE" sz="1300" dirty="0"/>
          </a:p>
          <a:p>
            <a:endParaRPr lang="de-DE" sz="1300" b="1" dirty="0"/>
          </a:p>
          <a:p>
            <a:pPr marL="0" indent="0">
              <a:buNone/>
            </a:pPr>
            <a:endParaRPr lang="de-DE" sz="1300" dirty="0"/>
          </a:p>
          <a:p>
            <a:pPr marL="0" indent="0">
              <a:buNone/>
            </a:pPr>
            <a:r>
              <a:rPr lang="de-DE" sz="1300" dirty="0"/>
              <a:t>.</a:t>
            </a:r>
          </a:p>
          <a:p>
            <a:pPr marL="0" indent="0">
              <a:buNone/>
            </a:pPr>
            <a:r>
              <a:rPr lang="de-DE" sz="1300" dirty="0"/>
              <a:t> </a:t>
            </a:r>
          </a:p>
          <a:p>
            <a:pPr marL="0" indent="0">
              <a:buNone/>
            </a:pPr>
            <a:endParaRPr lang="de-DE" sz="1300" dirty="0"/>
          </a:p>
        </p:txBody>
      </p:sp>
    </p:spTree>
    <p:extLst>
      <p:ext uri="{BB962C8B-B14F-4D97-AF65-F5344CB8AC3E}">
        <p14:creationId xmlns:p14="http://schemas.microsoft.com/office/powerpoint/2010/main" val="3388153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2">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EB56453-A13E-4C75-B751-6DFD585C484E}"/>
              </a:ext>
            </a:extLst>
          </p:cNvPr>
          <p:cNvSpPr>
            <a:spLocks noGrp="1"/>
          </p:cNvSpPr>
          <p:nvPr>
            <p:ph type="title"/>
          </p:nvPr>
        </p:nvSpPr>
        <p:spPr>
          <a:xfrm>
            <a:off x="838200" y="631825"/>
            <a:ext cx="10515600" cy="1325563"/>
          </a:xfrm>
        </p:spPr>
        <p:txBody>
          <a:bodyPr>
            <a:normAutofit/>
          </a:bodyPr>
          <a:lstStyle/>
          <a:p>
            <a:r>
              <a:rPr lang="de-DE" dirty="0"/>
              <a:t>Grundlagen des Wissenschaftlichen Beirates</a:t>
            </a:r>
          </a:p>
        </p:txBody>
      </p:sp>
      <p:sp>
        <p:nvSpPr>
          <p:cNvPr id="3" name="Inhaltsplatzhalter 2">
            <a:extLst>
              <a:ext uri="{FF2B5EF4-FFF2-40B4-BE49-F238E27FC236}">
                <a16:creationId xmlns:a16="http://schemas.microsoft.com/office/drawing/2014/main" id="{2570E28F-BB60-460B-8069-B6DAF2CDA682}"/>
              </a:ext>
            </a:extLst>
          </p:cNvPr>
          <p:cNvSpPr>
            <a:spLocks noGrp="1"/>
          </p:cNvSpPr>
          <p:nvPr>
            <p:ph idx="1"/>
          </p:nvPr>
        </p:nvSpPr>
        <p:spPr>
          <a:xfrm>
            <a:off x="838200" y="2057400"/>
            <a:ext cx="10515600" cy="3871762"/>
          </a:xfrm>
        </p:spPr>
        <p:txBody>
          <a:bodyPr>
            <a:normAutofit/>
          </a:bodyPr>
          <a:lstStyle/>
          <a:p>
            <a:pPr marL="0" indent="0">
              <a:buNone/>
            </a:pPr>
            <a:endParaRPr lang="de-DE" sz="2400" dirty="0"/>
          </a:p>
          <a:p>
            <a:r>
              <a:rPr lang="de-DE" sz="2400" dirty="0"/>
              <a:t>§ 11</a:t>
            </a:r>
          </a:p>
          <a:p>
            <a:pPr marL="0" indent="0">
              <a:buNone/>
            </a:pPr>
            <a:r>
              <a:rPr lang="de-DE" sz="2400" dirty="0"/>
              <a:t>Wissenschaftliche Anerkennung</a:t>
            </a:r>
          </a:p>
          <a:p>
            <a:pPr marL="0" indent="0">
              <a:buNone/>
            </a:pPr>
            <a:r>
              <a:rPr lang="de-DE" sz="2400" dirty="0"/>
              <a:t>Soweit nach diesem Gesetz die wissenschaftliche Anerkennung eines Verfahrens Voraussetzung für die Entscheidung der zuständigen Behörde ist, soll die Behörde in Zweifelsfällen ihre Entscheidung </a:t>
            </a:r>
            <a:r>
              <a:rPr lang="de-DE" sz="2400" b="1" dirty="0"/>
              <a:t>auf der Grundlage eines Gutachtens eines wissenschaftlichen Beirates</a:t>
            </a:r>
            <a:r>
              <a:rPr lang="de-DE" sz="2400" dirty="0"/>
              <a:t> treffen, der gemeinsam von der auf Bundesebene zuständigen Vertretung der Psychologischen Psychotherapeuten und Kinder- und Jugendlichenpsychotherapeutin sowie der ärztlichen Psychotherapeuten in der Bundesärztekammer gebildet wird. </a:t>
            </a:r>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endParaRPr lang="de-DE" sz="2400" dirty="0"/>
          </a:p>
        </p:txBody>
      </p:sp>
    </p:spTree>
    <p:extLst>
      <p:ext uri="{BB962C8B-B14F-4D97-AF65-F5344CB8AC3E}">
        <p14:creationId xmlns:p14="http://schemas.microsoft.com/office/powerpoint/2010/main" val="2031954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D81B7A8-B186-44F0-BB41-E2113448D466}"/>
              </a:ext>
            </a:extLst>
          </p:cNvPr>
          <p:cNvSpPr>
            <a:spLocks noGrp="1"/>
          </p:cNvSpPr>
          <p:nvPr>
            <p:ph type="title"/>
          </p:nvPr>
        </p:nvSpPr>
        <p:spPr>
          <a:xfrm>
            <a:off x="838200" y="631825"/>
            <a:ext cx="10515600" cy="1325563"/>
          </a:xfrm>
        </p:spPr>
        <p:txBody>
          <a:bodyPr>
            <a:normAutofit/>
          </a:bodyPr>
          <a:lstStyle/>
          <a:p>
            <a:r>
              <a:rPr lang="de-DE" dirty="0"/>
              <a:t>Historie der GT</a:t>
            </a:r>
          </a:p>
        </p:txBody>
      </p:sp>
      <p:sp>
        <p:nvSpPr>
          <p:cNvPr id="7" name="Inhaltsplatzhalter 6">
            <a:extLst>
              <a:ext uri="{FF2B5EF4-FFF2-40B4-BE49-F238E27FC236}">
                <a16:creationId xmlns:a16="http://schemas.microsoft.com/office/drawing/2014/main" id="{0881AECF-EC29-4F72-B678-695E84D8FE62}"/>
              </a:ext>
            </a:extLst>
          </p:cNvPr>
          <p:cNvSpPr>
            <a:spLocks noGrp="1"/>
          </p:cNvSpPr>
          <p:nvPr>
            <p:ph idx="1"/>
          </p:nvPr>
        </p:nvSpPr>
        <p:spPr>
          <a:xfrm>
            <a:off x="838200" y="2057400"/>
            <a:ext cx="10515600" cy="3871762"/>
          </a:xfrm>
        </p:spPr>
        <p:txBody>
          <a:bodyPr>
            <a:normAutofit/>
          </a:bodyPr>
          <a:lstStyle/>
          <a:p>
            <a:pPr marL="474663" lvl="0" indent="-381000" fontAlgn="base">
              <a:spcBef>
                <a:spcPct val="25000"/>
              </a:spcBef>
              <a:spcAft>
                <a:spcPct val="0"/>
              </a:spcAft>
              <a:buClr>
                <a:srgbClr val="808080"/>
              </a:buClr>
              <a:buNone/>
              <a:tabLst>
                <a:tab pos="1719263" algn="l"/>
              </a:tabLst>
            </a:pPr>
            <a:r>
              <a:rPr lang="de-DE" altLang="de-DE" sz="1900" b="1" u="sng" dirty="0">
                <a:latin typeface="+mj-lt"/>
                <a:cs typeface="Arial" panose="020B0604020202020204" pitchFamily="34" charset="0"/>
              </a:rPr>
              <a:t>1972-1975</a:t>
            </a:r>
            <a:r>
              <a:rPr lang="de-DE" altLang="de-DE" sz="1900" b="1" dirty="0">
                <a:latin typeface="+mj-lt"/>
                <a:cs typeface="Arial" panose="020B0604020202020204" pitchFamily="34" charset="0"/>
              </a:rPr>
              <a:t> 	Psychiatrie-Enquete:</a:t>
            </a:r>
            <a:r>
              <a:rPr lang="de-DE" altLang="de-DE" sz="1900" dirty="0">
                <a:latin typeface="+mj-lt"/>
                <a:cs typeface="Arial" panose="020B0604020202020204" pitchFamily="34" charset="0"/>
              </a:rPr>
              <a:t> </a:t>
            </a:r>
            <a:br>
              <a:rPr lang="de-DE" altLang="de-DE" sz="1900" dirty="0">
                <a:latin typeface="+mj-lt"/>
                <a:cs typeface="Arial" panose="020B0604020202020204" pitchFamily="34" charset="0"/>
              </a:rPr>
            </a:br>
            <a:r>
              <a:rPr lang="de-DE" altLang="de-DE" sz="1900" dirty="0">
                <a:latin typeface="+mj-lt"/>
                <a:cs typeface="Arial" panose="020B0604020202020204" pitchFamily="34" charset="0"/>
              </a:rPr>
              <a:t>	Gesprächspsychotherapie ist in die Versorgung und in das gesetzlich vorgesehene 	Ausbildungswesen einzubeziehen</a:t>
            </a:r>
          </a:p>
          <a:p>
            <a:pPr marL="474663" lvl="0" indent="-381000" fontAlgn="base">
              <a:spcBef>
                <a:spcPct val="50000"/>
              </a:spcBef>
              <a:spcAft>
                <a:spcPct val="0"/>
              </a:spcAft>
              <a:buClr>
                <a:srgbClr val="808080"/>
              </a:buClr>
              <a:buNone/>
              <a:tabLst>
                <a:tab pos="1719263" algn="l"/>
              </a:tabLst>
            </a:pPr>
            <a:r>
              <a:rPr lang="de-DE" altLang="de-DE" sz="1900" b="1" u="sng" dirty="0">
                <a:latin typeface="+mj-lt"/>
                <a:cs typeface="Arial" panose="020B0604020202020204" pitchFamily="34" charset="0"/>
              </a:rPr>
              <a:t>1978</a:t>
            </a:r>
            <a:r>
              <a:rPr lang="de-DE" altLang="de-DE" sz="1900" b="1" dirty="0">
                <a:latin typeface="+mj-lt"/>
                <a:cs typeface="Arial" panose="020B0604020202020204" pitchFamily="34" charset="0"/>
              </a:rPr>
              <a:t>	Psychotherapeutengesetz-Entwurf</a:t>
            </a:r>
            <a:br>
              <a:rPr lang="de-DE" altLang="de-DE" sz="1900" dirty="0">
                <a:latin typeface="+mj-lt"/>
                <a:cs typeface="Arial" panose="020B0604020202020204" pitchFamily="34" charset="0"/>
              </a:rPr>
            </a:br>
            <a:r>
              <a:rPr lang="de-DE" altLang="de-DE" sz="1900" dirty="0">
                <a:latin typeface="+mj-lt"/>
                <a:cs typeface="Arial" panose="020B0604020202020204" pitchFamily="34" charset="0"/>
              </a:rPr>
              <a:t>	nennt GT, VT, individualpsychologische PT und PA als</a:t>
            </a:r>
            <a:br>
              <a:rPr lang="de-DE" altLang="de-DE" sz="1900" dirty="0">
                <a:latin typeface="+mj-lt"/>
                <a:cs typeface="Arial" panose="020B0604020202020204" pitchFamily="34" charset="0"/>
              </a:rPr>
            </a:br>
            <a:r>
              <a:rPr lang="de-DE" altLang="de-DE" sz="1900" dirty="0">
                <a:latin typeface="+mj-lt"/>
                <a:cs typeface="Arial" panose="020B0604020202020204" pitchFamily="34" charset="0"/>
              </a:rPr>
              <a:t>	„die anerkannten psychotherapeutischen Richtungen“</a:t>
            </a:r>
          </a:p>
          <a:p>
            <a:pPr marL="474663" lvl="0" indent="-381000" fontAlgn="base">
              <a:spcBef>
                <a:spcPct val="50000"/>
              </a:spcBef>
              <a:spcAft>
                <a:spcPct val="0"/>
              </a:spcAft>
              <a:buClr>
                <a:srgbClr val="808080"/>
              </a:buClr>
              <a:buNone/>
              <a:tabLst>
                <a:tab pos="1719263" algn="l"/>
              </a:tabLst>
            </a:pPr>
            <a:r>
              <a:rPr lang="de-DE" altLang="de-DE" sz="1900" b="1" u="sng" dirty="0">
                <a:latin typeface="+mj-lt"/>
                <a:cs typeface="Arial" panose="020B0604020202020204" pitchFamily="34" charset="0"/>
              </a:rPr>
              <a:t>1987</a:t>
            </a:r>
            <a:r>
              <a:rPr lang="de-DE" altLang="de-DE" sz="1900" dirty="0">
                <a:latin typeface="+mj-lt"/>
                <a:cs typeface="Arial" panose="020B0604020202020204" pitchFamily="34" charset="0"/>
              </a:rPr>
              <a:t>	Psychotherapieverfahren in der Versorgung</a:t>
            </a:r>
          </a:p>
          <a:p>
            <a:pPr marL="474663" lvl="0" indent="-381000" fontAlgn="base">
              <a:spcBef>
                <a:spcPct val="50000"/>
              </a:spcBef>
              <a:spcAft>
                <a:spcPct val="0"/>
              </a:spcAft>
              <a:buClr>
                <a:srgbClr val="808080"/>
              </a:buClr>
              <a:buNone/>
              <a:tabLst>
                <a:tab pos="1719263" algn="l"/>
              </a:tabLst>
            </a:pPr>
            <a:r>
              <a:rPr lang="de-DE" altLang="de-DE" sz="1900" b="1" u="sng" dirty="0">
                <a:latin typeface="+mj-lt"/>
                <a:cs typeface="Times New Roman" panose="02020603050405020304" pitchFamily="18" charset="0"/>
              </a:rPr>
              <a:t>März 1991</a:t>
            </a:r>
            <a:r>
              <a:rPr lang="de-DE" altLang="de-DE" sz="1900" dirty="0">
                <a:latin typeface="+mj-lt"/>
                <a:cs typeface="Times New Roman" panose="02020603050405020304" pitchFamily="18" charset="0"/>
              </a:rPr>
              <a:t>	</a:t>
            </a:r>
            <a:r>
              <a:rPr lang="de-DE" altLang="de-DE" sz="1900" b="1" dirty="0">
                <a:latin typeface="+mj-lt"/>
                <a:cs typeface="Arial" panose="020B0604020202020204" pitchFamily="34" charset="0"/>
              </a:rPr>
              <a:t>„Forschungsgutachten zu Fragen eines Psychotherapeutengesetzes“</a:t>
            </a:r>
            <a:br>
              <a:rPr lang="de-DE" altLang="de-DE" sz="1900" b="1" dirty="0">
                <a:latin typeface="+mj-lt"/>
                <a:cs typeface="Arial" panose="020B0604020202020204" pitchFamily="34" charset="0"/>
              </a:rPr>
            </a:br>
            <a:r>
              <a:rPr lang="de-DE" altLang="de-DE" sz="1900" b="1" dirty="0">
                <a:latin typeface="+mj-lt"/>
                <a:cs typeface="Arial" panose="020B0604020202020204" pitchFamily="34" charset="0"/>
              </a:rPr>
              <a:t>	</a:t>
            </a:r>
            <a:r>
              <a:rPr lang="de-DE" altLang="de-DE" sz="1900" dirty="0">
                <a:latin typeface="+mj-lt"/>
                <a:cs typeface="Arial" panose="020B0604020202020204" pitchFamily="34" charset="0"/>
              </a:rPr>
              <a:t>„GT ist ein Behandlungsverfahren mit nachgewiesener klinischer </a:t>
            </a:r>
            <a:r>
              <a:rPr lang="de-DE" altLang="de-DE" sz="1900" dirty="0">
                <a:latin typeface="+mj-lt"/>
                <a:cs typeface="Times New Roman" panose="02020603050405020304" pitchFamily="18" charset="0"/>
              </a:rPr>
              <a:t>Wirksamkeit....</a:t>
            </a:r>
          </a:p>
          <a:p>
            <a:pPr marL="474663" lvl="0" indent="-381000" fontAlgn="base">
              <a:spcBef>
                <a:spcPct val="50000"/>
              </a:spcBef>
              <a:spcAft>
                <a:spcPct val="0"/>
              </a:spcAft>
              <a:buClr>
                <a:srgbClr val="808080"/>
              </a:buClr>
              <a:buNone/>
              <a:tabLst>
                <a:tab pos="1719263" algn="l"/>
              </a:tabLst>
            </a:pPr>
            <a:r>
              <a:rPr lang="de-DE" altLang="de-DE" sz="1900" b="1" u="sng" dirty="0">
                <a:latin typeface="+mj-lt"/>
              </a:rPr>
              <a:t>1999</a:t>
            </a:r>
            <a:r>
              <a:rPr lang="de-DE" altLang="de-DE" sz="1900" b="1" dirty="0">
                <a:latin typeface="+mj-lt"/>
              </a:rPr>
              <a:t>	Psychotherapeutengesetz</a:t>
            </a:r>
            <a:br>
              <a:rPr lang="de-DE" altLang="de-DE" sz="1900" dirty="0">
                <a:latin typeface="+mj-lt"/>
              </a:rPr>
            </a:br>
            <a:r>
              <a:rPr lang="de-DE" altLang="de-DE" sz="1900" dirty="0">
                <a:latin typeface="+mj-lt"/>
              </a:rPr>
              <a:t>	Benennung von Verfahren wurde fallen gelassen, um Weiterentwicklung nicht zu 	behindern</a:t>
            </a:r>
          </a:p>
          <a:p>
            <a:endParaRPr lang="de-DE" sz="1900" dirty="0"/>
          </a:p>
        </p:txBody>
      </p:sp>
    </p:spTree>
    <p:extLst>
      <p:ext uri="{BB962C8B-B14F-4D97-AF65-F5344CB8AC3E}">
        <p14:creationId xmlns:p14="http://schemas.microsoft.com/office/powerpoint/2010/main" val="1614306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2DAC23E-60E3-478B-847C-EEF375D2945B}"/>
              </a:ext>
            </a:extLst>
          </p:cNvPr>
          <p:cNvSpPr>
            <a:spLocks noGrp="1"/>
          </p:cNvSpPr>
          <p:nvPr>
            <p:ph type="title"/>
          </p:nvPr>
        </p:nvSpPr>
        <p:spPr>
          <a:xfrm>
            <a:off x="838200" y="631825"/>
            <a:ext cx="10515600" cy="1325563"/>
          </a:xfrm>
        </p:spPr>
        <p:txBody>
          <a:bodyPr>
            <a:normAutofit/>
          </a:bodyPr>
          <a:lstStyle/>
          <a:p>
            <a:r>
              <a:rPr lang="de-DE" altLang="de-DE">
                <a:cs typeface="Times New Roman" panose="02020603050405020304" pitchFamily="18" charset="0"/>
              </a:rPr>
              <a:t>Entwicklung nach Inkrafttreten des PsychThG</a:t>
            </a:r>
            <a:r>
              <a:rPr lang="de-DE" altLang="de-DE" dirty="0"/>
              <a:t> </a:t>
            </a:r>
            <a:endParaRPr lang="de-DE" dirty="0"/>
          </a:p>
        </p:txBody>
      </p:sp>
      <p:sp>
        <p:nvSpPr>
          <p:cNvPr id="3" name="Inhaltsplatzhalter 2">
            <a:extLst>
              <a:ext uri="{FF2B5EF4-FFF2-40B4-BE49-F238E27FC236}">
                <a16:creationId xmlns:a16="http://schemas.microsoft.com/office/drawing/2014/main" id="{FFA4D1D5-43E0-4F76-A61F-9FD84551E2EC}"/>
              </a:ext>
            </a:extLst>
          </p:cNvPr>
          <p:cNvSpPr>
            <a:spLocks noGrp="1"/>
          </p:cNvSpPr>
          <p:nvPr>
            <p:ph idx="1"/>
          </p:nvPr>
        </p:nvSpPr>
        <p:spPr>
          <a:xfrm>
            <a:off x="838200" y="2057400"/>
            <a:ext cx="10515600" cy="3871762"/>
          </a:xfrm>
        </p:spPr>
        <p:txBody>
          <a:bodyPr>
            <a:normAutofit/>
          </a:bodyPr>
          <a:lstStyle/>
          <a:p>
            <a:pPr marL="290513" indent="-196850">
              <a:buNone/>
              <a:tabLst>
                <a:tab pos="569913" algn="l"/>
                <a:tab pos="1905000" algn="l"/>
              </a:tabLst>
            </a:pPr>
            <a:r>
              <a:rPr lang="de-DE" altLang="de-DE" sz="1900" u="sng" dirty="0"/>
              <a:t>25.09.1998</a:t>
            </a:r>
            <a:r>
              <a:rPr lang="de-DE" altLang="de-DE" sz="1900" dirty="0"/>
              <a:t>	Bundeseinheitliche Anerkennung der GPT neben RLV</a:t>
            </a:r>
          </a:p>
          <a:p>
            <a:pPr marL="290513" indent="-196850">
              <a:buNone/>
              <a:tabLst>
                <a:tab pos="569913" algn="l"/>
                <a:tab pos="1905000" algn="l"/>
              </a:tabLst>
            </a:pPr>
            <a:endParaRPr lang="de-DE" altLang="de-DE" sz="1900" dirty="0"/>
          </a:p>
          <a:p>
            <a:pPr marL="290513" indent="-196850">
              <a:buNone/>
              <a:tabLst>
                <a:tab pos="569913" algn="l"/>
                <a:tab pos="1905000" algn="l"/>
              </a:tabLst>
            </a:pPr>
            <a:r>
              <a:rPr lang="de-DE" altLang="de-DE" sz="1900" u="sng" dirty="0"/>
              <a:t>30.09.1999</a:t>
            </a:r>
            <a:r>
              <a:rPr lang="de-DE" altLang="de-DE" sz="1900" dirty="0"/>
              <a:t>	WBP-Gutachten bestätigt die wissenschaftliche 						</a:t>
            </a:r>
            <a:r>
              <a:rPr lang="de-DE" altLang="de-DE" sz="1900" dirty="0" err="1"/>
              <a:t>Anerkanntheit</a:t>
            </a:r>
            <a:r>
              <a:rPr lang="de-DE" altLang="de-DE" sz="1900" dirty="0"/>
              <a:t> der Gesprächspsychotherapie</a:t>
            </a:r>
          </a:p>
          <a:p>
            <a:pPr marL="290513" indent="-196850">
              <a:spcBef>
                <a:spcPct val="35000"/>
              </a:spcBef>
              <a:buNone/>
              <a:tabLst>
                <a:tab pos="569913" algn="l"/>
                <a:tab pos="1905000" algn="l"/>
              </a:tabLst>
            </a:pPr>
            <a:r>
              <a:rPr lang="de-DE" altLang="de-DE" sz="1900" u="sng" dirty="0"/>
              <a:t>Mai 2002</a:t>
            </a:r>
            <a:r>
              <a:rPr lang="de-DE" altLang="de-DE" sz="1900" dirty="0"/>
              <a:t>	WBP-Empfehlung an die Länder, die GPT zur vertieften 						Ausbildung Psychologischer Psychotherapeuten zuzulassen					</a:t>
            </a:r>
          </a:p>
          <a:p>
            <a:pPr marL="290513" indent="-196850">
              <a:spcBef>
                <a:spcPct val="35000"/>
              </a:spcBef>
              <a:buNone/>
              <a:tabLst>
                <a:tab pos="569913" algn="l"/>
                <a:tab pos="1905000" algn="l"/>
              </a:tabLst>
            </a:pPr>
            <a:r>
              <a:rPr lang="de-DE" altLang="de-DE" sz="1900" u="sng" dirty="0"/>
              <a:t>Herbst 2002</a:t>
            </a:r>
            <a:r>
              <a:rPr lang="de-DE" altLang="de-DE" sz="1900" dirty="0"/>
              <a:t>	Länder erkennen Ausbildungsstätten zur vertieften 						Gesprächspsychotherapie-Ausbildung an</a:t>
            </a:r>
          </a:p>
          <a:p>
            <a:pPr marL="290513" indent="-196850">
              <a:spcBef>
                <a:spcPct val="75000"/>
              </a:spcBef>
              <a:buClr>
                <a:srgbClr val="A50021"/>
              </a:buClr>
              <a:buSzPct val="125000"/>
              <a:buFont typeface="Wingdings" panose="05000000000000000000" pitchFamily="2" charset="2"/>
              <a:buChar char="ü"/>
              <a:tabLst>
                <a:tab pos="569913" algn="l"/>
                <a:tab pos="1905000" algn="l"/>
              </a:tabLst>
            </a:pPr>
            <a:r>
              <a:rPr lang="de-DE" altLang="de-DE" sz="1900" dirty="0"/>
              <a:t>  	Alle Nachforderungen des Arbeitsausschusses aus 1991 sind erfüllt.</a:t>
            </a:r>
          </a:p>
          <a:p>
            <a:pPr marL="290513" indent="-196850">
              <a:spcBef>
                <a:spcPct val="35000"/>
              </a:spcBef>
              <a:buClr>
                <a:srgbClr val="A50021"/>
              </a:buClr>
              <a:buSzPct val="125000"/>
              <a:buFont typeface="Wingdings" panose="05000000000000000000" pitchFamily="2" charset="2"/>
              <a:buChar char="ü"/>
              <a:tabLst>
                <a:tab pos="569913" algn="l"/>
                <a:tab pos="1905000" algn="l"/>
              </a:tabLst>
            </a:pPr>
            <a:r>
              <a:rPr lang="de-DE" altLang="de-DE" sz="1900" dirty="0">
                <a:cs typeface="Arial" panose="020B0604020202020204" pitchFamily="34" charset="0"/>
                <a:sym typeface="Wingdings" panose="05000000000000000000" pitchFamily="2" charset="2"/>
              </a:rPr>
              <a:t>  	Bundesausschuss-Entscheidung ist wegen § 117 Abs. 2 SGB V erforderlich.</a:t>
            </a:r>
            <a:r>
              <a:rPr lang="de-DE" altLang="de-DE" sz="1900" dirty="0">
                <a:sym typeface="Wingdings" panose="05000000000000000000" pitchFamily="2" charset="2"/>
              </a:rPr>
              <a:t> </a:t>
            </a:r>
          </a:p>
          <a:p>
            <a:endParaRPr lang="de-DE" sz="1900" dirty="0"/>
          </a:p>
        </p:txBody>
      </p:sp>
    </p:spTree>
    <p:extLst>
      <p:ext uri="{BB962C8B-B14F-4D97-AF65-F5344CB8AC3E}">
        <p14:creationId xmlns:p14="http://schemas.microsoft.com/office/powerpoint/2010/main" val="1980933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33AC1C5-0EB2-4E9C-B2FF-E87D1E0314DA}"/>
              </a:ext>
            </a:extLst>
          </p:cNvPr>
          <p:cNvSpPr>
            <a:spLocks noGrp="1"/>
          </p:cNvSpPr>
          <p:nvPr>
            <p:ph type="title"/>
          </p:nvPr>
        </p:nvSpPr>
        <p:spPr>
          <a:xfrm>
            <a:off x="838200" y="631825"/>
            <a:ext cx="10515600" cy="1325563"/>
          </a:xfrm>
        </p:spPr>
        <p:txBody>
          <a:bodyPr>
            <a:normAutofit/>
          </a:bodyPr>
          <a:lstStyle/>
          <a:p>
            <a:r>
              <a:rPr lang="de-DE" dirty="0"/>
              <a:t>Prüfung der GT durch den G-BA</a:t>
            </a:r>
          </a:p>
        </p:txBody>
      </p:sp>
      <p:sp>
        <p:nvSpPr>
          <p:cNvPr id="3" name="Inhaltsplatzhalter 2">
            <a:extLst>
              <a:ext uri="{FF2B5EF4-FFF2-40B4-BE49-F238E27FC236}">
                <a16:creationId xmlns:a16="http://schemas.microsoft.com/office/drawing/2014/main" id="{A686E11F-194E-4C5D-BBFE-D8EE44EF42C2}"/>
              </a:ext>
            </a:extLst>
          </p:cNvPr>
          <p:cNvSpPr>
            <a:spLocks noGrp="1"/>
          </p:cNvSpPr>
          <p:nvPr>
            <p:ph idx="1"/>
          </p:nvPr>
        </p:nvSpPr>
        <p:spPr>
          <a:xfrm>
            <a:off x="838200" y="2057400"/>
            <a:ext cx="10515600" cy="3871762"/>
          </a:xfrm>
        </p:spPr>
        <p:txBody>
          <a:bodyPr>
            <a:normAutofit/>
          </a:bodyPr>
          <a:lstStyle/>
          <a:p>
            <a:r>
              <a:rPr lang="de-DE" dirty="0"/>
              <a:t>Äußerung des Wissenschaftlichen Beirates:</a:t>
            </a:r>
          </a:p>
          <a:p>
            <a:pPr marL="0" indent="0">
              <a:buNone/>
            </a:pPr>
            <a:r>
              <a:rPr lang="de-DE" dirty="0"/>
              <a:t>	Am 15.01.06 wenden sich die alternierend amtierenden WBP-	Vorsitzenden, Prof. Hoffmann und Prof. Margraf an die 	Fachöffentlichkeit, Behörden, Krankenkassen und den G-BA: </a:t>
            </a:r>
          </a:p>
          <a:p>
            <a:pPr marL="914400" lvl="2" indent="0">
              <a:buNone/>
            </a:pPr>
            <a:r>
              <a:rPr lang="de-DE" sz="2800" dirty="0"/>
              <a:t>Der WBP habe zur GPT uneingeschränkt positiv votiert. </a:t>
            </a:r>
          </a:p>
          <a:p>
            <a:endParaRPr lang="de-DE" sz="2400" dirty="0"/>
          </a:p>
        </p:txBody>
      </p:sp>
    </p:spTree>
    <p:extLst>
      <p:ext uri="{BB962C8B-B14F-4D97-AF65-F5344CB8AC3E}">
        <p14:creationId xmlns:p14="http://schemas.microsoft.com/office/powerpoint/2010/main" val="351314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4211846-C4A3-4397-86A8-65388560D7D4}"/>
              </a:ext>
            </a:extLst>
          </p:cNvPr>
          <p:cNvSpPr>
            <a:spLocks noGrp="1"/>
          </p:cNvSpPr>
          <p:nvPr>
            <p:ph type="title"/>
          </p:nvPr>
        </p:nvSpPr>
        <p:spPr>
          <a:xfrm>
            <a:off x="838200" y="631825"/>
            <a:ext cx="10515600" cy="1325563"/>
          </a:xfrm>
        </p:spPr>
        <p:txBody>
          <a:bodyPr>
            <a:normAutofit/>
          </a:bodyPr>
          <a:lstStyle/>
          <a:p>
            <a:r>
              <a:rPr lang="de-DE" dirty="0"/>
              <a:t> Wissenschaftlicher Beirat Methodenpapier   2007</a:t>
            </a:r>
          </a:p>
        </p:txBody>
      </p:sp>
      <p:sp>
        <p:nvSpPr>
          <p:cNvPr id="3" name="Inhaltsplatzhalter 2">
            <a:extLst>
              <a:ext uri="{FF2B5EF4-FFF2-40B4-BE49-F238E27FC236}">
                <a16:creationId xmlns:a16="http://schemas.microsoft.com/office/drawing/2014/main" id="{3CD84CEF-9C3E-4A64-9916-0460FF322127}"/>
              </a:ext>
            </a:extLst>
          </p:cNvPr>
          <p:cNvSpPr>
            <a:spLocks noGrp="1"/>
          </p:cNvSpPr>
          <p:nvPr>
            <p:ph idx="1"/>
          </p:nvPr>
        </p:nvSpPr>
        <p:spPr>
          <a:xfrm>
            <a:off x="838200" y="2057400"/>
            <a:ext cx="10515600" cy="3871762"/>
          </a:xfrm>
        </p:spPr>
        <p:txBody>
          <a:bodyPr>
            <a:normAutofit/>
          </a:bodyPr>
          <a:lstStyle/>
          <a:p>
            <a:r>
              <a:rPr lang="de-DE" sz="2400" dirty="0"/>
              <a:t>Der Wissenschaftliche Beirat Psychotherapie nach § 11 PsychThG (WBP) hat aufgrund der Erfahrungen bei den bisherigen Begutachtungen und unter Berücksichtigung aktueller methodologischer Entwicklungen der Evaluationsforschung seine Verfahrensregeln zur Beurteilung der wissenschaftlichen Anerkennung von Methoden und Verfahren der Psychotherapie weiterentwickelt und ein neues Methodenpapier bei einer Gegenstimme beschlossen.</a:t>
            </a:r>
          </a:p>
          <a:p>
            <a:pPr marL="0" indent="0">
              <a:buNone/>
            </a:pPr>
            <a:endParaRPr lang="de-DE" sz="2400" dirty="0"/>
          </a:p>
        </p:txBody>
      </p:sp>
    </p:spTree>
    <p:extLst>
      <p:ext uri="{BB962C8B-B14F-4D97-AF65-F5344CB8AC3E}">
        <p14:creationId xmlns:p14="http://schemas.microsoft.com/office/powerpoint/2010/main" val="3429995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F0C4768-6C1F-45B6-848F-19602D41F887}"/>
              </a:ext>
            </a:extLst>
          </p:cNvPr>
          <p:cNvSpPr>
            <a:spLocks noGrp="1"/>
          </p:cNvSpPr>
          <p:nvPr>
            <p:ph type="title"/>
          </p:nvPr>
        </p:nvSpPr>
        <p:spPr>
          <a:xfrm>
            <a:off x="838200" y="631825"/>
            <a:ext cx="10515600" cy="1325563"/>
          </a:xfrm>
        </p:spPr>
        <p:txBody>
          <a:bodyPr>
            <a:normAutofit/>
          </a:bodyPr>
          <a:lstStyle/>
          <a:p>
            <a:r>
              <a:rPr lang="de-DE" dirty="0"/>
              <a:t>Verlauf der Aberkennung der GT</a:t>
            </a:r>
          </a:p>
        </p:txBody>
      </p:sp>
      <p:sp>
        <p:nvSpPr>
          <p:cNvPr id="3" name="Inhaltsplatzhalter 2">
            <a:extLst>
              <a:ext uri="{FF2B5EF4-FFF2-40B4-BE49-F238E27FC236}">
                <a16:creationId xmlns:a16="http://schemas.microsoft.com/office/drawing/2014/main" id="{A1F70489-BA3E-4EBF-9158-E59429340B18}"/>
              </a:ext>
            </a:extLst>
          </p:cNvPr>
          <p:cNvSpPr>
            <a:spLocks noGrp="1"/>
          </p:cNvSpPr>
          <p:nvPr>
            <p:ph idx="1"/>
          </p:nvPr>
        </p:nvSpPr>
        <p:spPr>
          <a:xfrm>
            <a:off x="838200" y="2057400"/>
            <a:ext cx="10515600" cy="3871762"/>
          </a:xfrm>
        </p:spPr>
        <p:txBody>
          <a:bodyPr>
            <a:normAutofit/>
          </a:bodyPr>
          <a:lstStyle/>
          <a:p>
            <a:pPr marL="0" indent="0">
              <a:buNone/>
            </a:pPr>
            <a:endParaRPr lang="de-DE" sz="2400"/>
          </a:p>
          <a:p>
            <a:pPr marL="0" indent="0">
              <a:buNone/>
            </a:pPr>
            <a:r>
              <a:rPr lang="de-DE" sz="2400"/>
              <a:t>12.10.2012 AGHPT (Arbeitsgemeinschaft der humanistischen Fachverbände) stellt  Antrag auf wissenschaftliche Anerkennung der Humanistische Psychotherapie beim Wissenschaftlichen Beirat.</a:t>
            </a:r>
          </a:p>
          <a:p>
            <a:pPr marL="0" indent="0">
              <a:buNone/>
            </a:pPr>
            <a:r>
              <a:rPr lang="de-DE" sz="2400"/>
              <a:t>WB Psychotherapie erkennt Humanistische Psychotherapie nicht als einheitliches Therapieverfahren an, sondern spricht von einer Grundorientierung</a:t>
            </a:r>
          </a:p>
          <a:p>
            <a:pPr marL="0" indent="0">
              <a:buNone/>
            </a:pPr>
            <a:r>
              <a:rPr lang="de-DE" sz="2400"/>
              <a:t>Er prüft jetzt die Verfahren einzeln.</a:t>
            </a:r>
          </a:p>
        </p:txBody>
      </p:sp>
    </p:spTree>
    <p:extLst>
      <p:ext uri="{BB962C8B-B14F-4D97-AF65-F5344CB8AC3E}">
        <p14:creationId xmlns:p14="http://schemas.microsoft.com/office/powerpoint/2010/main" val="2952457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98ED85F-DCEE-4B50-802E-71A6E3E12B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18F74AA-02CB-42A6-8D6B-902AC39BE7D2}"/>
              </a:ext>
            </a:extLst>
          </p:cNvPr>
          <p:cNvSpPr>
            <a:spLocks noGrp="1"/>
          </p:cNvSpPr>
          <p:nvPr>
            <p:ph type="title"/>
          </p:nvPr>
        </p:nvSpPr>
        <p:spPr>
          <a:xfrm>
            <a:off x="838200" y="631825"/>
            <a:ext cx="10515600" cy="1325563"/>
          </a:xfrm>
        </p:spPr>
        <p:txBody>
          <a:bodyPr>
            <a:normAutofit/>
          </a:bodyPr>
          <a:lstStyle/>
          <a:p>
            <a:r>
              <a:rPr lang="de-DE" dirty="0"/>
              <a:t>Vorgehen des Wissenschaftlichen Beirates</a:t>
            </a:r>
          </a:p>
        </p:txBody>
      </p:sp>
      <p:sp>
        <p:nvSpPr>
          <p:cNvPr id="3" name="Inhaltsplatzhalter 2">
            <a:extLst>
              <a:ext uri="{FF2B5EF4-FFF2-40B4-BE49-F238E27FC236}">
                <a16:creationId xmlns:a16="http://schemas.microsoft.com/office/drawing/2014/main" id="{4BB22661-5D45-4364-9612-95E500D660D8}"/>
              </a:ext>
            </a:extLst>
          </p:cNvPr>
          <p:cNvSpPr>
            <a:spLocks noGrp="1"/>
          </p:cNvSpPr>
          <p:nvPr>
            <p:ph idx="1"/>
          </p:nvPr>
        </p:nvSpPr>
        <p:spPr>
          <a:xfrm>
            <a:off x="838200" y="2057400"/>
            <a:ext cx="10515600" cy="3871762"/>
          </a:xfrm>
        </p:spPr>
        <p:txBody>
          <a:bodyPr>
            <a:normAutofit/>
          </a:bodyPr>
          <a:lstStyle/>
          <a:p>
            <a:pPr marL="0" indent="0">
              <a:buNone/>
            </a:pPr>
            <a:r>
              <a:rPr lang="de-DE" sz="2400" dirty="0"/>
              <a:t>WB prüft jetzt jedes Verfahren der Humanistischen Psychotherapie einzeln.</a:t>
            </a:r>
          </a:p>
          <a:p>
            <a:pPr marL="0" indent="0">
              <a:buNone/>
            </a:pPr>
            <a:r>
              <a:rPr lang="de-DE" sz="2400" dirty="0"/>
              <a:t>So  kommt es zu einer erneuten Prüfung der Gesprächspsychotherapie ohne irgendeinen Prüfauftrag.</a:t>
            </a:r>
          </a:p>
          <a:p>
            <a:pPr marL="0" indent="0">
              <a:buNone/>
            </a:pPr>
            <a:r>
              <a:rPr lang="de-DE" sz="2400" dirty="0"/>
              <a:t>Die Fachverbände der Gesprächspsychotherapie und die Profession wissen davon nichts.</a:t>
            </a:r>
          </a:p>
        </p:txBody>
      </p:sp>
    </p:spTree>
    <p:extLst>
      <p:ext uri="{BB962C8B-B14F-4D97-AF65-F5344CB8AC3E}">
        <p14:creationId xmlns:p14="http://schemas.microsoft.com/office/powerpoint/2010/main" val="369407413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757</Words>
  <Application>Microsoft Office PowerPoint</Application>
  <PresentationFormat>Breitbild</PresentationFormat>
  <Paragraphs>122</Paragraphs>
  <Slides>19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19</vt:i4>
      </vt:variant>
    </vt:vector>
  </HeadingPairs>
  <TitlesOfParts>
    <vt:vector size="25" baseType="lpstr">
      <vt:lpstr>Arial</vt:lpstr>
      <vt:lpstr>Calibri</vt:lpstr>
      <vt:lpstr>Calibri Light</vt:lpstr>
      <vt:lpstr>Times New Roman</vt:lpstr>
      <vt:lpstr>Wingdings</vt:lpstr>
      <vt:lpstr>Office</vt:lpstr>
      <vt:lpstr>Stellungnahme der GwG</vt:lpstr>
      <vt:lpstr>Gesetzliche Grundlagen</vt:lpstr>
      <vt:lpstr>Grundlagen des Wissenschaftlichen Beirates</vt:lpstr>
      <vt:lpstr>Historie der GT</vt:lpstr>
      <vt:lpstr>Entwicklung nach Inkrafttreten des PsychThG </vt:lpstr>
      <vt:lpstr>Prüfung der GT durch den G-BA</vt:lpstr>
      <vt:lpstr> Wissenschaftlicher Beirat Methodenpapier   2007</vt:lpstr>
      <vt:lpstr>Verlauf der Aberkennung der GT</vt:lpstr>
      <vt:lpstr>Vorgehen des Wissenschaftlichen Beirates</vt:lpstr>
      <vt:lpstr>Vorgehen des Wissenschaftlichen Beirates</vt:lpstr>
      <vt:lpstr>Wissenschaftlicher Beirat</vt:lpstr>
      <vt:lpstr>Der Ablauf der Beurteilung erfolgte nicht gemäß den Vorgaben des Methodenpapiers</vt:lpstr>
      <vt:lpstr>II. Verfahren zur Beurteilung der wissenschaftlichen Anerkennung von Methoden und Verfahren der Psychotherapie“ </vt:lpstr>
      <vt:lpstr>Methodenpapier des WBP</vt:lpstr>
      <vt:lpstr>Die erneute Einzelprüfung der GPT erfolgte ohne Prüfauftrag  </vt:lpstr>
      <vt:lpstr>Fehlende Transparenz </vt:lpstr>
      <vt:lpstr>Fehlende Sachverständige für HPT und Gesprächspsychotherapie im WBP </vt:lpstr>
      <vt:lpstr>Methode, Verfahren oder Ansatz </vt:lpstr>
      <vt:lpstr>Stellungnahme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Wissenschaftliche Aberkennung der Gesprächspsychotherapie</dc:title>
  <dc:creator>Else Döring</dc:creator>
  <cp:lastModifiedBy>Else Döring</cp:lastModifiedBy>
  <cp:revision>31</cp:revision>
  <dcterms:created xsi:type="dcterms:W3CDTF">2018-02-16T07:06:38Z</dcterms:created>
  <dcterms:modified xsi:type="dcterms:W3CDTF">2018-04-10T22:52:49Z</dcterms:modified>
</cp:coreProperties>
</file>