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handoutMasterIdLst>
    <p:handoutMasterId r:id="rId34"/>
  </p:handoutMasterIdLst>
  <p:sldIdLst>
    <p:sldId id="1005" r:id="rId2"/>
    <p:sldId id="1007" r:id="rId3"/>
    <p:sldId id="1006" r:id="rId4"/>
    <p:sldId id="845" r:id="rId5"/>
    <p:sldId id="1004" r:id="rId6"/>
    <p:sldId id="1003" r:id="rId7"/>
    <p:sldId id="1008" r:id="rId8"/>
    <p:sldId id="1009" r:id="rId9"/>
    <p:sldId id="1014" r:id="rId10"/>
    <p:sldId id="1013" r:id="rId11"/>
    <p:sldId id="1010" r:id="rId12"/>
    <p:sldId id="1012" r:id="rId13"/>
    <p:sldId id="1011" r:id="rId14"/>
    <p:sldId id="980" r:id="rId15"/>
    <p:sldId id="1015" r:id="rId16"/>
    <p:sldId id="1016" r:id="rId17"/>
    <p:sldId id="1017" r:id="rId18"/>
    <p:sldId id="1018" r:id="rId19"/>
    <p:sldId id="1019" r:id="rId20"/>
    <p:sldId id="1020" r:id="rId21"/>
    <p:sldId id="1022" r:id="rId22"/>
    <p:sldId id="1034" r:id="rId23"/>
    <p:sldId id="1032" r:id="rId24"/>
    <p:sldId id="1033" r:id="rId25"/>
    <p:sldId id="1023" r:id="rId26"/>
    <p:sldId id="1024" r:id="rId27"/>
    <p:sldId id="1025" r:id="rId28"/>
    <p:sldId id="1030" r:id="rId29"/>
    <p:sldId id="1029" r:id="rId30"/>
    <p:sldId id="1028" r:id="rId31"/>
    <p:sldId id="1031" r:id="rId32"/>
  </p:sldIdLst>
  <p:sldSz cx="9906000" cy="6858000" type="A4"/>
  <p:notesSz cx="6648450" cy="9774238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10544"/>
    <a:srgbClr val="293F11"/>
    <a:srgbClr val="476D1D"/>
    <a:srgbClr val="3F601A"/>
    <a:srgbClr val="FFFF99"/>
    <a:srgbClr val="FFFF00"/>
    <a:srgbClr val="009900"/>
    <a:srgbClr val="F8FE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590" y="-240"/>
      </p:cViewPr>
      <p:guideLst>
        <p:guide orient="horz" pos="2160"/>
        <p:guide pos="3120"/>
      </p:guideLst>
    </p:cSldViewPr>
  </p:slideViewPr>
  <p:outlineViewPr>
    <p:cViewPr>
      <p:scale>
        <a:sx n="100" d="100"/>
        <a:sy n="100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664" y="-90"/>
      </p:cViewPr>
      <p:guideLst>
        <p:guide orient="horz" pos="3078"/>
        <p:guide pos="209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77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1313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818" tIns="46909" rIns="93818" bIns="46909" numCol="1" anchor="t" anchorCtr="0" compatLnSpc="1">
            <a:prstTxWarp prst="textNoShape">
              <a:avLst/>
            </a:prstTxWarp>
          </a:bodyPr>
          <a:lstStyle>
            <a:lvl1pPr defTabSz="938213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877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65550" y="0"/>
            <a:ext cx="2881313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818" tIns="46909" rIns="93818" bIns="46909" numCol="1" anchor="t" anchorCtr="0" compatLnSpc="1">
            <a:prstTxWarp prst="textNoShape">
              <a:avLst/>
            </a:prstTxWarp>
          </a:bodyPr>
          <a:lstStyle>
            <a:lvl1pPr algn="r" defTabSz="938213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877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85288"/>
            <a:ext cx="2881313" cy="487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818" tIns="46909" rIns="93818" bIns="46909" numCol="1" anchor="b" anchorCtr="0" compatLnSpc="1">
            <a:prstTxWarp prst="textNoShape">
              <a:avLst/>
            </a:prstTxWarp>
          </a:bodyPr>
          <a:lstStyle>
            <a:lvl1pPr defTabSz="938213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877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65550" y="9285288"/>
            <a:ext cx="2881313" cy="487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818" tIns="46909" rIns="93818" bIns="46909" numCol="1" anchor="b" anchorCtr="0" compatLnSpc="1">
            <a:prstTxWarp prst="textNoShape">
              <a:avLst/>
            </a:prstTxWarp>
          </a:bodyPr>
          <a:lstStyle>
            <a:lvl1pPr algn="r" defTabSz="938213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EE6BBCBF-DF86-47A0-A264-BD76216DD6D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959453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1313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818" tIns="46909" rIns="93818" bIns="46909" numCol="1" anchor="t" anchorCtr="0" compatLnSpc="1">
            <a:prstTxWarp prst="textNoShape">
              <a:avLst/>
            </a:prstTxWarp>
          </a:bodyPr>
          <a:lstStyle>
            <a:lvl1pPr defTabSz="938213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65550" y="0"/>
            <a:ext cx="2881313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818" tIns="46909" rIns="93818" bIns="46909" numCol="1" anchor="t" anchorCtr="0" compatLnSpc="1">
            <a:prstTxWarp prst="textNoShape">
              <a:avLst/>
            </a:prstTxWarp>
          </a:bodyPr>
          <a:lstStyle>
            <a:lvl1pPr algn="r" defTabSz="938213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37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77863" y="733425"/>
            <a:ext cx="5294312" cy="36655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3575" y="4641850"/>
            <a:ext cx="5321300" cy="4398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818" tIns="46909" rIns="93818" bIns="4690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Textmasterformate durch Klicken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85288"/>
            <a:ext cx="2881313" cy="487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818" tIns="46909" rIns="93818" bIns="46909" numCol="1" anchor="b" anchorCtr="0" compatLnSpc="1">
            <a:prstTxWarp prst="textNoShape">
              <a:avLst/>
            </a:prstTxWarp>
          </a:bodyPr>
          <a:lstStyle>
            <a:lvl1pPr defTabSz="938213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65550" y="9285288"/>
            <a:ext cx="2881313" cy="487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818" tIns="46909" rIns="93818" bIns="46909" numCol="1" anchor="b" anchorCtr="0" compatLnSpc="1">
            <a:prstTxWarp prst="textNoShape">
              <a:avLst/>
            </a:prstTxWarp>
          </a:bodyPr>
          <a:lstStyle>
            <a:lvl1pPr algn="r" defTabSz="938213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18D977B3-E329-48DF-A909-DC9FA4083A64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982320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 txBox="1">
            <a:spLocks noGrp="1" noChangeArrowheads="1"/>
          </p:cNvSpPr>
          <p:nvPr/>
        </p:nvSpPr>
        <p:spPr bwMode="auto">
          <a:xfrm>
            <a:off x="3765550" y="9285288"/>
            <a:ext cx="2881313" cy="487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3818" tIns="46909" rIns="93818" bIns="46909" anchor="b"/>
          <a:lstStyle>
            <a:lvl1pPr defTabSz="938213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38213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38213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38213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38213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>
              <a:defRPr/>
            </a:pPr>
            <a:fld id="{088F92B0-A841-4088-89EB-546498513F67}" type="slidenum">
              <a:rPr lang="de-DE" altLang="de-DE" sz="1200" smtClean="0">
                <a:cs typeface="+mn-cs"/>
              </a:rPr>
              <a:pPr algn="r" eaLnBrk="1" hangingPunct="1">
                <a:defRPr/>
              </a:pPr>
              <a:t>1</a:t>
            </a:fld>
            <a:endParaRPr lang="de-DE" altLang="de-DE" sz="1200" smtClean="0">
              <a:cs typeface="+mn-cs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de-DE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 txBox="1">
            <a:spLocks noGrp="1" noChangeArrowheads="1"/>
          </p:cNvSpPr>
          <p:nvPr/>
        </p:nvSpPr>
        <p:spPr bwMode="auto">
          <a:xfrm>
            <a:off x="3765550" y="9285288"/>
            <a:ext cx="2881313" cy="487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3818" tIns="46909" rIns="93818" bIns="46909" anchor="b"/>
          <a:lstStyle>
            <a:lvl1pPr defTabSz="9382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382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82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82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82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82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82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82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82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8F473BF4-1C1F-4759-A3FC-E6A43D22C7A7}" type="slidenum">
              <a:rPr lang="de-DE" altLang="de-DE"/>
              <a:pPr algn="r" eaLnBrk="1" hangingPunct="1">
                <a:spcBef>
                  <a:spcPct val="0"/>
                </a:spcBef>
              </a:pPr>
              <a:t>10</a:t>
            </a:fld>
            <a:endParaRPr lang="de-DE" altLang="de-DE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de-DE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 txBox="1">
            <a:spLocks noGrp="1" noChangeArrowheads="1"/>
          </p:cNvSpPr>
          <p:nvPr/>
        </p:nvSpPr>
        <p:spPr bwMode="auto">
          <a:xfrm>
            <a:off x="3765550" y="9285288"/>
            <a:ext cx="2881313" cy="487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3818" tIns="46909" rIns="93818" bIns="46909" anchor="b"/>
          <a:lstStyle>
            <a:lvl1pPr defTabSz="9382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382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82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82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82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82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82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82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82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A46D019E-958C-4FE7-9C4A-6025A18D545A}" type="slidenum">
              <a:rPr lang="de-DE" altLang="de-DE"/>
              <a:pPr algn="r" eaLnBrk="1" hangingPunct="1">
                <a:spcBef>
                  <a:spcPct val="0"/>
                </a:spcBef>
              </a:pPr>
              <a:t>11</a:t>
            </a:fld>
            <a:endParaRPr lang="de-DE" altLang="de-DE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de-DE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 txBox="1">
            <a:spLocks noGrp="1" noChangeArrowheads="1"/>
          </p:cNvSpPr>
          <p:nvPr/>
        </p:nvSpPr>
        <p:spPr bwMode="auto">
          <a:xfrm>
            <a:off x="3765550" y="9285288"/>
            <a:ext cx="2881313" cy="487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3818" tIns="46909" rIns="93818" bIns="46909" anchor="b"/>
          <a:lstStyle>
            <a:lvl1pPr defTabSz="9382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382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82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82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82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82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82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82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82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A4B87B57-05EA-48CC-BD46-7972D71251D4}" type="slidenum">
              <a:rPr lang="de-DE" altLang="de-DE"/>
              <a:pPr algn="r" eaLnBrk="1" hangingPunct="1">
                <a:spcBef>
                  <a:spcPct val="0"/>
                </a:spcBef>
              </a:pPr>
              <a:t>12</a:t>
            </a:fld>
            <a:endParaRPr lang="de-DE" altLang="de-DE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de-DE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 txBox="1">
            <a:spLocks noGrp="1" noChangeArrowheads="1"/>
          </p:cNvSpPr>
          <p:nvPr/>
        </p:nvSpPr>
        <p:spPr bwMode="auto">
          <a:xfrm>
            <a:off x="3765550" y="9285288"/>
            <a:ext cx="2881313" cy="487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3818" tIns="46909" rIns="93818" bIns="46909" anchor="b"/>
          <a:lstStyle>
            <a:lvl1pPr defTabSz="9382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382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82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82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82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82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82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82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82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61034863-B174-4B64-A7BD-6A2400475A6C}" type="slidenum">
              <a:rPr lang="de-DE" altLang="de-DE"/>
              <a:pPr algn="r" eaLnBrk="1" hangingPunct="1">
                <a:spcBef>
                  <a:spcPct val="0"/>
                </a:spcBef>
              </a:pPr>
              <a:t>13</a:t>
            </a:fld>
            <a:endParaRPr lang="de-DE" altLang="de-DE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de-DE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 txBox="1">
            <a:spLocks noGrp="1" noChangeArrowheads="1"/>
          </p:cNvSpPr>
          <p:nvPr/>
        </p:nvSpPr>
        <p:spPr bwMode="auto">
          <a:xfrm>
            <a:off x="3765550" y="9285288"/>
            <a:ext cx="2881313" cy="487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3818" tIns="46909" rIns="93818" bIns="46909" anchor="b"/>
          <a:lstStyle>
            <a:lvl1pPr defTabSz="9382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382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82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82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82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82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82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82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82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BC6631CC-F84B-41FF-BD88-B5924450EA2E}" type="slidenum">
              <a:rPr lang="de-DE" altLang="de-DE"/>
              <a:pPr algn="r" eaLnBrk="1" hangingPunct="1">
                <a:spcBef>
                  <a:spcPct val="0"/>
                </a:spcBef>
              </a:pPr>
              <a:t>14</a:t>
            </a:fld>
            <a:endParaRPr lang="de-DE" altLang="de-DE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de-DE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 txBox="1">
            <a:spLocks noGrp="1" noChangeArrowheads="1"/>
          </p:cNvSpPr>
          <p:nvPr/>
        </p:nvSpPr>
        <p:spPr bwMode="auto">
          <a:xfrm>
            <a:off x="3765550" y="9285288"/>
            <a:ext cx="2881313" cy="487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3818" tIns="46909" rIns="93818" bIns="46909" anchor="b"/>
          <a:lstStyle>
            <a:lvl1pPr defTabSz="9382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382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82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82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82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82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82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82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82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9165AAEF-5EF6-4E83-AFF0-BD89FE670F03}" type="slidenum">
              <a:rPr lang="de-DE" altLang="de-DE"/>
              <a:pPr algn="r" eaLnBrk="1" hangingPunct="1">
                <a:spcBef>
                  <a:spcPct val="0"/>
                </a:spcBef>
              </a:pPr>
              <a:t>15</a:t>
            </a:fld>
            <a:endParaRPr lang="de-DE" altLang="de-DE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de-DE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 txBox="1">
            <a:spLocks noGrp="1" noChangeArrowheads="1"/>
          </p:cNvSpPr>
          <p:nvPr/>
        </p:nvSpPr>
        <p:spPr bwMode="auto">
          <a:xfrm>
            <a:off x="3765550" y="9285288"/>
            <a:ext cx="2881313" cy="487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3818" tIns="46909" rIns="93818" bIns="46909" anchor="b"/>
          <a:lstStyle>
            <a:lvl1pPr defTabSz="9382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382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82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82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82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82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82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82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82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D4FB4BC7-6D90-4E36-B4B8-0B857E34CBF8}" type="slidenum">
              <a:rPr lang="de-DE" altLang="de-DE"/>
              <a:pPr algn="r" eaLnBrk="1" hangingPunct="1">
                <a:spcBef>
                  <a:spcPct val="0"/>
                </a:spcBef>
              </a:pPr>
              <a:t>16</a:t>
            </a:fld>
            <a:endParaRPr lang="de-DE" altLang="de-DE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de-DE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 txBox="1">
            <a:spLocks noGrp="1" noChangeArrowheads="1"/>
          </p:cNvSpPr>
          <p:nvPr/>
        </p:nvSpPr>
        <p:spPr bwMode="auto">
          <a:xfrm>
            <a:off x="3765550" y="9285288"/>
            <a:ext cx="2881313" cy="487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3818" tIns="46909" rIns="93818" bIns="46909" anchor="b"/>
          <a:lstStyle>
            <a:lvl1pPr defTabSz="9382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382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82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82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82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82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82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82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82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43856DD9-5D0F-4D8C-A58D-575061EF232F}" type="slidenum">
              <a:rPr lang="de-DE" altLang="de-DE"/>
              <a:pPr algn="r" eaLnBrk="1" hangingPunct="1">
                <a:spcBef>
                  <a:spcPct val="0"/>
                </a:spcBef>
              </a:pPr>
              <a:t>17</a:t>
            </a:fld>
            <a:endParaRPr lang="de-DE" altLang="de-DE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de-DE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 txBox="1">
            <a:spLocks noGrp="1" noChangeArrowheads="1"/>
          </p:cNvSpPr>
          <p:nvPr/>
        </p:nvSpPr>
        <p:spPr bwMode="auto">
          <a:xfrm>
            <a:off x="3765550" y="9285288"/>
            <a:ext cx="2881313" cy="487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3818" tIns="46909" rIns="93818" bIns="46909" anchor="b"/>
          <a:lstStyle>
            <a:lvl1pPr defTabSz="9382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382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82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82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82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82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82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82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82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2D2E649F-DB55-40E2-AD0B-BACA36833953}" type="slidenum">
              <a:rPr lang="de-DE" altLang="de-DE"/>
              <a:pPr algn="r" eaLnBrk="1" hangingPunct="1">
                <a:spcBef>
                  <a:spcPct val="0"/>
                </a:spcBef>
              </a:pPr>
              <a:t>18</a:t>
            </a:fld>
            <a:endParaRPr lang="de-DE" altLang="de-DE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de-DE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 txBox="1">
            <a:spLocks noGrp="1" noChangeArrowheads="1"/>
          </p:cNvSpPr>
          <p:nvPr/>
        </p:nvSpPr>
        <p:spPr bwMode="auto">
          <a:xfrm>
            <a:off x="3765550" y="9285288"/>
            <a:ext cx="2881313" cy="487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3818" tIns="46909" rIns="93818" bIns="46909" anchor="b"/>
          <a:lstStyle>
            <a:lvl1pPr defTabSz="9382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382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82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82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82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82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82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82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82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246C8C20-2CFC-4CFE-AA89-90FFE0DEE4EF}" type="slidenum">
              <a:rPr lang="de-DE" altLang="de-DE"/>
              <a:pPr algn="r" eaLnBrk="1" hangingPunct="1">
                <a:spcBef>
                  <a:spcPct val="0"/>
                </a:spcBef>
              </a:pPr>
              <a:t>19</a:t>
            </a:fld>
            <a:endParaRPr lang="de-DE" altLang="de-DE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de-DE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 txBox="1">
            <a:spLocks noGrp="1" noChangeArrowheads="1"/>
          </p:cNvSpPr>
          <p:nvPr/>
        </p:nvSpPr>
        <p:spPr bwMode="auto">
          <a:xfrm>
            <a:off x="3765550" y="9285288"/>
            <a:ext cx="2881313" cy="487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3818" tIns="46909" rIns="93818" bIns="46909" anchor="b"/>
          <a:lstStyle>
            <a:lvl1pPr defTabSz="938213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38213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38213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38213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38213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>
              <a:defRPr/>
            </a:pPr>
            <a:fld id="{B93CDA3F-636B-411C-A5D7-CD41159516C3}" type="slidenum">
              <a:rPr lang="de-DE" altLang="de-DE" sz="1200" smtClean="0">
                <a:cs typeface="+mn-cs"/>
              </a:rPr>
              <a:pPr algn="r" eaLnBrk="1" hangingPunct="1">
                <a:defRPr/>
              </a:pPr>
              <a:t>2</a:t>
            </a:fld>
            <a:endParaRPr lang="de-DE" altLang="de-DE" sz="1200" smtClean="0">
              <a:cs typeface="+mn-cs"/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de-DE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 txBox="1">
            <a:spLocks noGrp="1" noChangeArrowheads="1"/>
          </p:cNvSpPr>
          <p:nvPr/>
        </p:nvSpPr>
        <p:spPr bwMode="auto">
          <a:xfrm>
            <a:off x="3765550" y="9285288"/>
            <a:ext cx="2881313" cy="487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3818" tIns="46909" rIns="93818" bIns="46909" anchor="b"/>
          <a:lstStyle>
            <a:lvl1pPr defTabSz="9382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382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82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82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82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82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82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82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82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EE72E89E-D219-422D-BD2F-FB179C908B9D}" type="slidenum">
              <a:rPr lang="de-DE" altLang="de-DE"/>
              <a:pPr algn="r" eaLnBrk="1" hangingPunct="1">
                <a:spcBef>
                  <a:spcPct val="0"/>
                </a:spcBef>
              </a:pPr>
              <a:t>20</a:t>
            </a:fld>
            <a:endParaRPr lang="de-DE" altLang="de-DE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de-DE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 txBox="1">
            <a:spLocks noGrp="1" noChangeArrowheads="1"/>
          </p:cNvSpPr>
          <p:nvPr/>
        </p:nvSpPr>
        <p:spPr bwMode="auto">
          <a:xfrm>
            <a:off x="3765550" y="9285288"/>
            <a:ext cx="2881313" cy="487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3818" tIns="46909" rIns="93818" bIns="46909" anchor="b"/>
          <a:lstStyle>
            <a:lvl1pPr defTabSz="9382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382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82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82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82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82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82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82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82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8ABD1C96-7A2F-4A8E-8AED-72CFD121F90B}" type="slidenum">
              <a:rPr lang="de-DE" altLang="de-DE"/>
              <a:pPr algn="r" eaLnBrk="1" hangingPunct="1">
                <a:spcBef>
                  <a:spcPct val="0"/>
                </a:spcBef>
              </a:pPr>
              <a:t>21</a:t>
            </a:fld>
            <a:endParaRPr lang="de-DE" altLang="de-DE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de-DE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 txBox="1">
            <a:spLocks noGrp="1" noChangeArrowheads="1"/>
          </p:cNvSpPr>
          <p:nvPr/>
        </p:nvSpPr>
        <p:spPr bwMode="auto">
          <a:xfrm>
            <a:off x="3765550" y="9285288"/>
            <a:ext cx="2881313" cy="487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3818" tIns="46909" rIns="93818" bIns="46909" anchor="b"/>
          <a:lstStyle>
            <a:lvl1pPr defTabSz="9382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382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82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82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82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82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82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82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82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94C40E64-087E-462B-8D71-6F0B95482FBB}" type="slidenum">
              <a:rPr lang="de-DE" altLang="de-DE"/>
              <a:pPr algn="r" eaLnBrk="1" hangingPunct="1">
                <a:spcBef>
                  <a:spcPct val="0"/>
                </a:spcBef>
              </a:pPr>
              <a:t>22</a:t>
            </a:fld>
            <a:endParaRPr lang="de-DE" altLang="de-DE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de-DE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 txBox="1">
            <a:spLocks noGrp="1" noChangeArrowheads="1"/>
          </p:cNvSpPr>
          <p:nvPr/>
        </p:nvSpPr>
        <p:spPr bwMode="auto">
          <a:xfrm>
            <a:off x="3765550" y="9285288"/>
            <a:ext cx="2881313" cy="487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3818" tIns="46909" rIns="93818" bIns="46909" anchor="b"/>
          <a:lstStyle>
            <a:lvl1pPr defTabSz="9382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382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82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82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82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82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82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82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82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4F32573A-C02B-4728-BA53-6FE9C6E07321}" type="slidenum">
              <a:rPr lang="de-DE" altLang="de-DE"/>
              <a:pPr algn="r" eaLnBrk="1" hangingPunct="1">
                <a:spcBef>
                  <a:spcPct val="0"/>
                </a:spcBef>
              </a:pPr>
              <a:t>23</a:t>
            </a:fld>
            <a:endParaRPr lang="de-DE" altLang="de-DE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de-DE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 txBox="1">
            <a:spLocks noGrp="1" noChangeArrowheads="1"/>
          </p:cNvSpPr>
          <p:nvPr/>
        </p:nvSpPr>
        <p:spPr bwMode="auto">
          <a:xfrm>
            <a:off x="3765550" y="9285288"/>
            <a:ext cx="2881313" cy="487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3818" tIns="46909" rIns="93818" bIns="46909" anchor="b"/>
          <a:lstStyle>
            <a:lvl1pPr defTabSz="9382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382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82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82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82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82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82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82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82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A23C8B3B-3B2C-4534-AEB5-CF83595E28DC}" type="slidenum">
              <a:rPr lang="de-DE" altLang="de-DE"/>
              <a:pPr algn="r" eaLnBrk="1" hangingPunct="1">
                <a:spcBef>
                  <a:spcPct val="0"/>
                </a:spcBef>
              </a:pPr>
              <a:t>24</a:t>
            </a:fld>
            <a:endParaRPr lang="de-DE" altLang="de-DE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de-DE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 txBox="1">
            <a:spLocks noGrp="1" noChangeArrowheads="1"/>
          </p:cNvSpPr>
          <p:nvPr/>
        </p:nvSpPr>
        <p:spPr bwMode="auto">
          <a:xfrm>
            <a:off x="3765550" y="9285288"/>
            <a:ext cx="2881313" cy="487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3818" tIns="46909" rIns="93818" bIns="46909" anchor="b"/>
          <a:lstStyle>
            <a:lvl1pPr defTabSz="9382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382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82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82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82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82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82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82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82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8813212-2C51-40E8-83B4-074F2373C46E}" type="slidenum">
              <a:rPr lang="de-DE" altLang="de-DE"/>
              <a:pPr algn="r" eaLnBrk="1" hangingPunct="1">
                <a:spcBef>
                  <a:spcPct val="0"/>
                </a:spcBef>
              </a:pPr>
              <a:t>25</a:t>
            </a:fld>
            <a:endParaRPr lang="de-DE" altLang="de-DE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de-DE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 txBox="1">
            <a:spLocks noGrp="1" noChangeArrowheads="1"/>
          </p:cNvSpPr>
          <p:nvPr/>
        </p:nvSpPr>
        <p:spPr bwMode="auto">
          <a:xfrm>
            <a:off x="3765550" y="9285288"/>
            <a:ext cx="2881313" cy="487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3818" tIns="46909" rIns="93818" bIns="46909" anchor="b"/>
          <a:lstStyle>
            <a:lvl1pPr defTabSz="9382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382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82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82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82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82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82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82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82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31D74021-9B52-4799-89A0-086DD9172DC6}" type="slidenum">
              <a:rPr lang="de-DE" altLang="de-DE"/>
              <a:pPr algn="r" eaLnBrk="1" hangingPunct="1">
                <a:spcBef>
                  <a:spcPct val="0"/>
                </a:spcBef>
              </a:pPr>
              <a:t>26</a:t>
            </a:fld>
            <a:endParaRPr lang="de-DE" altLang="de-DE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de-DE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 txBox="1">
            <a:spLocks noGrp="1" noChangeArrowheads="1"/>
          </p:cNvSpPr>
          <p:nvPr/>
        </p:nvSpPr>
        <p:spPr bwMode="auto">
          <a:xfrm>
            <a:off x="3765550" y="9285288"/>
            <a:ext cx="2881313" cy="487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3818" tIns="46909" rIns="93818" bIns="46909" anchor="b"/>
          <a:lstStyle>
            <a:lvl1pPr defTabSz="9382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382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82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82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82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82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82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82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82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6580E562-22F4-4F7E-A7D6-C7E8E4B537D1}" type="slidenum">
              <a:rPr lang="de-DE" altLang="de-DE"/>
              <a:pPr algn="r" eaLnBrk="1" hangingPunct="1">
                <a:spcBef>
                  <a:spcPct val="0"/>
                </a:spcBef>
              </a:pPr>
              <a:t>27</a:t>
            </a:fld>
            <a:endParaRPr lang="de-DE" altLang="de-DE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de-DE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 txBox="1">
            <a:spLocks noGrp="1" noChangeArrowheads="1"/>
          </p:cNvSpPr>
          <p:nvPr/>
        </p:nvSpPr>
        <p:spPr bwMode="auto">
          <a:xfrm>
            <a:off x="3765550" y="9285288"/>
            <a:ext cx="2881313" cy="487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3818" tIns="46909" rIns="93818" bIns="46909" anchor="b"/>
          <a:lstStyle>
            <a:lvl1pPr defTabSz="9382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382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82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82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82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82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82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82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82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D71B9660-7271-42D1-85D3-C49534AF12EE}" type="slidenum">
              <a:rPr lang="de-DE" altLang="de-DE"/>
              <a:pPr algn="r" eaLnBrk="1" hangingPunct="1">
                <a:spcBef>
                  <a:spcPct val="0"/>
                </a:spcBef>
              </a:pPr>
              <a:t>28</a:t>
            </a:fld>
            <a:endParaRPr lang="de-DE" altLang="de-DE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de-DE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 txBox="1">
            <a:spLocks noGrp="1" noChangeArrowheads="1"/>
          </p:cNvSpPr>
          <p:nvPr/>
        </p:nvSpPr>
        <p:spPr bwMode="auto">
          <a:xfrm>
            <a:off x="3765550" y="9285288"/>
            <a:ext cx="2881313" cy="487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3818" tIns="46909" rIns="93818" bIns="46909" anchor="b"/>
          <a:lstStyle>
            <a:lvl1pPr defTabSz="9382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382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82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82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82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82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82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82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82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51B94A83-5E29-4C4F-8213-9B3158C4C80A}" type="slidenum">
              <a:rPr lang="de-DE" altLang="de-DE"/>
              <a:pPr algn="r" eaLnBrk="1" hangingPunct="1">
                <a:spcBef>
                  <a:spcPct val="0"/>
                </a:spcBef>
              </a:pPr>
              <a:t>29</a:t>
            </a:fld>
            <a:endParaRPr lang="de-DE" altLang="de-DE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de-DE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 txBox="1">
            <a:spLocks noGrp="1" noChangeArrowheads="1"/>
          </p:cNvSpPr>
          <p:nvPr/>
        </p:nvSpPr>
        <p:spPr bwMode="auto">
          <a:xfrm>
            <a:off x="3765550" y="9285288"/>
            <a:ext cx="2881313" cy="487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3818" tIns="46909" rIns="93818" bIns="46909" anchor="b"/>
          <a:lstStyle>
            <a:lvl1pPr defTabSz="938213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38213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38213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38213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38213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>
              <a:defRPr/>
            </a:pPr>
            <a:fld id="{C278446D-00FA-4654-92E5-B2F5C988DC95}" type="slidenum">
              <a:rPr lang="de-DE" altLang="de-DE" sz="1200" smtClean="0">
                <a:cs typeface="+mn-cs"/>
              </a:rPr>
              <a:pPr algn="r" eaLnBrk="1" hangingPunct="1">
                <a:defRPr/>
              </a:pPr>
              <a:t>3</a:t>
            </a:fld>
            <a:endParaRPr lang="de-DE" altLang="de-DE" sz="1200" smtClean="0">
              <a:cs typeface="+mn-cs"/>
            </a:endParaRPr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de-DE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 txBox="1">
            <a:spLocks noGrp="1" noChangeArrowheads="1"/>
          </p:cNvSpPr>
          <p:nvPr/>
        </p:nvSpPr>
        <p:spPr bwMode="auto">
          <a:xfrm>
            <a:off x="3765550" y="9285288"/>
            <a:ext cx="2881313" cy="487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3818" tIns="46909" rIns="93818" bIns="46909" anchor="b"/>
          <a:lstStyle>
            <a:lvl1pPr defTabSz="9382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382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82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82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82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82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82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82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82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B21B68AA-ABEC-410C-94D2-53F0C64E17E2}" type="slidenum">
              <a:rPr lang="de-DE" altLang="de-DE"/>
              <a:pPr algn="r" eaLnBrk="1" hangingPunct="1">
                <a:spcBef>
                  <a:spcPct val="0"/>
                </a:spcBef>
              </a:pPr>
              <a:t>30</a:t>
            </a:fld>
            <a:endParaRPr lang="de-DE" altLang="de-DE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de-DE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 txBox="1">
            <a:spLocks noGrp="1" noChangeArrowheads="1"/>
          </p:cNvSpPr>
          <p:nvPr/>
        </p:nvSpPr>
        <p:spPr bwMode="auto">
          <a:xfrm>
            <a:off x="3765550" y="9285288"/>
            <a:ext cx="2881313" cy="487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3818" tIns="46909" rIns="93818" bIns="46909" anchor="b"/>
          <a:lstStyle>
            <a:lvl1pPr defTabSz="9382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382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82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82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82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82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82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82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82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A5C06B64-0CE5-4371-A509-76757EB66F1F}" type="slidenum">
              <a:rPr lang="de-DE" altLang="de-DE"/>
              <a:pPr algn="r" eaLnBrk="1" hangingPunct="1">
                <a:spcBef>
                  <a:spcPct val="0"/>
                </a:spcBef>
              </a:pPr>
              <a:t>31</a:t>
            </a:fld>
            <a:endParaRPr lang="de-DE" altLang="de-DE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de-DE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 txBox="1">
            <a:spLocks noGrp="1" noChangeArrowheads="1"/>
          </p:cNvSpPr>
          <p:nvPr/>
        </p:nvSpPr>
        <p:spPr bwMode="auto">
          <a:xfrm>
            <a:off x="3765550" y="9285288"/>
            <a:ext cx="2881313" cy="487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3818" tIns="46909" rIns="93818" bIns="46909" anchor="b"/>
          <a:lstStyle>
            <a:lvl1pPr defTabSz="938213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38213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38213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38213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38213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>
              <a:defRPr/>
            </a:pPr>
            <a:fld id="{FE3BBDEB-D440-4ABB-9B9D-F56BC25A9723}" type="slidenum">
              <a:rPr lang="de-DE" altLang="de-DE" sz="1200" smtClean="0">
                <a:cs typeface="+mn-cs"/>
              </a:rPr>
              <a:pPr algn="r" eaLnBrk="1" hangingPunct="1">
                <a:defRPr/>
              </a:pPr>
              <a:t>4</a:t>
            </a:fld>
            <a:endParaRPr lang="de-DE" altLang="de-DE" sz="1200" smtClean="0">
              <a:cs typeface="+mn-cs"/>
            </a:endParaRPr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de-DE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 txBox="1">
            <a:spLocks noGrp="1" noChangeArrowheads="1"/>
          </p:cNvSpPr>
          <p:nvPr/>
        </p:nvSpPr>
        <p:spPr bwMode="auto">
          <a:xfrm>
            <a:off x="3765550" y="9285288"/>
            <a:ext cx="2881313" cy="487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3818" tIns="46909" rIns="93818" bIns="46909" anchor="b"/>
          <a:lstStyle>
            <a:lvl1pPr defTabSz="938213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38213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38213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38213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38213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>
              <a:defRPr/>
            </a:pPr>
            <a:fld id="{DD6EA456-93A8-4037-93AF-3882C029A020}" type="slidenum">
              <a:rPr lang="de-DE" altLang="de-DE" sz="1200" smtClean="0">
                <a:cs typeface="+mn-cs"/>
              </a:rPr>
              <a:pPr algn="r" eaLnBrk="1" hangingPunct="1">
                <a:defRPr/>
              </a:pPr>
              <a:t>5</a:t>
            </a:fld>
            <a:endParaRPr lang="de-DE" altLang="de-DE" sz="1200" smtClean="0">
              <a:cs typeface="+mn-cs"/>
            </a:endParaRPr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de-DE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 txBox="1">
            <a:spLocks noGrp="1" noChangeArrowheads="1"/>
          </p:cNvSpPr>
          <p:nvPr/>
        </p:nvSpPr>
        <p:spPr bwMode="auto">
          <a:xfrm>
            <a:off x="3765550" y="9285288"/>
            <a:ext cx="2881313" cy="487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3818" tIns="46909" rIns="93818" bIns="46909" anchor="b"/>
          <a:lstStyle>
            <a:lvl1pPr defTabSz="938213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38213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38213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38213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38213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>
              <a:defRPr/>
            </a:pPr>
            <a:fld id="{1825E740-FA7C-4E7F-9F0A-6E603160DE6A}" type="slidenum">
              <a:rPr lang="de-DE" altLang="de-DE" sz="1200" smtClean="0">
                <a:cs typeface="+mn-cs"/>
              </a:rPr>
              <a:pPr algn="r" eaLnBrk="1" hangingPunct="1">
                <a:defRPr/>
              </a:pPr>
              <a:t>6</a:t>
            </a:fld>
            <a:endParaRPr lang="de-DE" altLang="de-DE" sz="1200" smtClean="0">
              <a:cs typeface="+mn-cs"/>
            </a:endParaRPr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de-DE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 txBox="1">
            <a:spLocks noGrp="1" noChangeArrowheads="1"/>
          </p:cNvSpPr>
          <p:nvPr/>
        </p:nvSpPr>
        <p:spPr bwMode="auto">
          <a:xfrm>
            <a:off x="3765550" y="9285288"/>
            <a:ext cx="2881313" cy="487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3818" tIns="46909" rIns="93818" bIns="46909" anchor="b"/>
          <a:lstStyle>
            <a:lvl1pPr defTabSz="938213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38213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38213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38213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38213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>
              <a:defRPr/>
            </a:pPr>
            <a:fld id="{9359DF47-15CA-443E-9E6F-16FD2EF02FE7}" type="slidenum">
              <a:rPr lang="de-DE" altLang="de-DE" sz="1200" smtClean="0">
                <a:cs typeface="+mn-cs"/>
              </a:rPr>
              <a:pPr algn="r" eaLnBrk="1" hangingPunct="1">
                <a:defRPr/>
              </a:pPr>
              <a:t>7</a:t>
            </a:fld>
            <a:endParaRPr lang="de-DE" altLang="de-DE" sz="1200" smtClean="0">
              <a:cs typeface="+mn-cs"/>
            </a:endParaRPr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de-DE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 txBox="1">
            <a:spLocks noGrp="1" noChangeArrowheads="1"/>
          </p:cNvSpPr>
          <p:nvPr/>
        </p:nvSpPr>
        <p:spPr bwMode="auto">
          <a:xfrm>
            <a:off x="3765550" y="9285288"/>
            <a:ext cx="2881313" cy="487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3818" tIns="46909" rIns="93818" bIns="46909" anchor="b"/>
          <a:lstStyle>
            <a:lvl1pPr defTabSz="938213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38213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38213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38213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38213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>
              <a:defRPr/>
            </a:pPr>
            <a:fld id="{BA37157E-FD10-4CA8-BBF0-0E8D0DAAB848}" type="slidenum">
              <a:rPr lang="de-DE" altLang="de-DE" sz="1200" smtClean="0">
                <a:cs typeface="+mn-cs"/>
              </a:rPr>
              <a:pPr algn="r" eaLnBrk="1" hangingPunct="1">
                <a:defRPr/>
              </a:pPr>
              <a:t>8</a:t>
            </a:fld>
            <a:endParaRPr lang="de-DE" altLang="de-DE" sz="1200" smtClean="0">
              <a:cs typeface="+mn-cs"/>
            </a:endParaRPr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de-DE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 txBox="1">
            <a:spLocks noGrp="1" noChangeArrowheads="1"/>
          </p:cNvSpPr>
          <p:nvPr/>
        </p:nvSpPr>
        <p:spPr bwMode="auto">
          <a:xfrm>
            <a:off x="3765550" y="9285288"/>
            <a:ext cx="2881313" cy="487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3818" tIns="46909" rIns="93818" bIns="46909" anchor="b"/>
          <a:lstStyle>
            <a:lvl1pPr defTabSz="9382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382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82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82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82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82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82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82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82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FD1FC5ED-0F92-4BA8-AA2D-F32AF6C79E87}" type="slidenum">
              <a:rPr lang="de-DE" altLang="de-DE"/>
              <a:pPr algn="r" eaLnBrk="1" hangingPunct="1">
                <a:spcBef>
                  <a:spcPct val="0"/>
                </a:spcBef>
              </a:pPr>
              <a:t>9</a:t>
            </a:fld>
            <a:endParaRPr lang="de-DE" altLang="de-DE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de-DE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8FC9A5-1BB5-44B6-919F-E296398E9EA6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757503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6C7928-83C3-435F-895D-356DF5DE8A6A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272588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7180263" y="274638"/>
            <a:ext cx="2227262" cy="5849937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98475" y="274638"/>
            <a:ext cx="6529388" cy="5849937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CCC7E2-129D-4724-AEB5-4FB4FD08DA91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479031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8C77C6-1388-4A86-9628-CD9A46D40C3F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37552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186B0A-12B4-47A5-81C1-847D42A7C631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671838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98475" y="1600200"/>
            <a:ext cx="4378325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78325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304744-2EA6-4ABD-B4E4-B51A2A0F19B3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012081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655A0B-628F-4AE2-94C0-28BAB926C16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44418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444403-D47A-4786-AA19-4C0B6ED239AB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498190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D14234-5D35-42BA-9CE1-F194E543A3CF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206288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FDFEB8-0EE6-43E6-A8FC-ED3A4DAF1D7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27095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BAD05E-3925-4D24-BC8C-4791B42BCA23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38511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98475" y="274638"/>
            <a:ext cx="8909050" cy="1144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12117" tIns="56059" rIns="112117" bIns="5605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Titelmasterformat durch Klicken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8475" y="1600200"/>
            <a:ext cx="8909050" cy="452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12117" tIns="56059" rIns="112117" bIns="5605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Textmasterformate durch Klicken bearbeiten</a:t>
            </a:r>
          </a:p>
          <a:p>
            <a:pPr lvl="1"/>
            <a:r>
              <a:rPr lang="de-DE" altLang="de-DE" smtClean="0"/>
              <a:t>Zweite Ebene</a:t>
            </a:r>
          </a:p>
          <a:p>
            <a:pPr lvl="2"/>
            <a:r>
              <a:rPr lang="de-DE" altLang="de-DE" smtClean="0"/>
              <a:t>Dritte Ebene</a:t>
            </a:r>
          </a:p>
          <a:p>
            <a:pPr lvl="3"/>
            <a:r>
              <a:rPr lang="de-DE" altLang="de-DE" smtClean="0"/>
              <a:t>Vierte Ebene</a:t>
            </a:r>
          </a:p>
          <a:p>
            <a:pPr lvl="4"/>
            <a:r>
              <a:rPr lang="de-DE" altLang="de-DE" smtClean="0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8475" y="6242050"/>
            <a:ext cx="2311400" cy="48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12117" tIns="56059" rIns="112117" bIns="56059" numCol="1" anchor="t" anchorCtr="0" compatLnSpc="1">
            <a:prstTxWarp prst="textNoShape">
              <a:avLst/>
            </a:prstTxWarp>
          </a:bodyPr>
          <a:lstStyle>
            <a:lvl1pPr defTabSz="1117600">
              <a:defRPr sz="18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2050"/>
            <a:ext cx="3136900" cy="48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12117" tIns="56059" rIns="112117" bIns="56059" numCol="1" anchor="t" anchorCtr="0" compatLnSpc="1">
            <a:prstTxWarp prst="textNoShape">
              <a:avLst/>
            </a:prstTxWarp>
          </a:bodyPr>
          <a:lstStyle>
            <a:lvl1pPr algn="ctr" defTabSz="1117600">
              <a:defRPr sz="18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6125" y="6242050"/>
            <a:ext cx="2311400" cy="48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12117" tIns="56059" rIns="112117" bIns="56059" numCol="1" anchor="t" anchorCtr="0" compatLnSpc="1">
            <a:prstTxWarp prst="textNoShape">
              <a:avLst/>
            </a:prstTxWarp>
          </a:bodyPr>
          <a:lstStyle>
            <a:lvl1pPr algn="r" defTabSz="1117600">
              <a:defRPr sz="1800">
                <a:latin typeface="+mn-lt"/>
                <a:cs typeface="+mn-cs"/>
              </a:defRPr>
            </a:lvl1pPr>
          </a:lstStyle>
          <a:p>
            <a:pPr>
              <a:defRPr/>
            </a:pPr>
            <a:fld id="{9B786AE8-7D0B-4E3A-A2E8-E5EFFB1DFB14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17600" rtl="0" eaLnBrk="0" fontAlgn="base" hangingPunct="0">
        <a:spcBef>
          <a:spcPct val="0"/>
        </a:spcBef>
        <a:spcAft>
          <a:spcPct val="0"/>
        </a:spcAft>
        <a:defRPr sz="5500">
          <a:solidFill>
            <a:schemeClr val="tx2"/>
          </a:solidFill>
          <a:latin typeface="+mj-lt"/>
          <a:ea typeface="+mj-ea"/>
          <a:cs typeface="+mj-cs"/>
        </a:defRPr>
      </a:lvl1pPr>
      <a:lvl2pPr algn="ctr" defTabSz="1117600" rtl="0" eaLnBrk="0" fontAlgn="base" hangingPunct="0">
        <a:spcBef>
          <a:spcPct val="0"/>
        </a:spcBef>
        <a:spcAft>
          <a:spcPct val="0"/>
        </a:spcAft>
        <a:defRPr sz="5500">
          <a:solidFill>
            <a:schemeClr val="tx2"/>
          </a:solidFill>
          <a:latin typeface="Arial" charset="0"/>
        </a:defRPr>
      </a:lvl2pPr>
      <a:lvl3pPr algn="ctr" defTabSz="1117600" rtl="0" eaLnBrk="0" fontAlgn="base" hangingPunct="0">
        <a:spcBef>
          <a:spcPct val="0"/>
        </a:spcBef>
        <a:spcAft>
          <a:spcPct val="0"/>
        </a:spcAft>
        <a:defRPr sz="5500">
          <a:solidFill>
            <a:schemeClr val="tx2"/>
          </a:solidFill>
          <a:latin typeface="Arial" charset="0"/>
        </a:defRPr>
      </a:lvl3pPr>
      <a:lvl4pPr algn="ctr" defTabSz="1117600" rtl="0" eaLnBrk="0" fontAlgn="base" hangingPunct="0">
        <a:spcBef>
          <a:spcPct val="0"/>
        </a:spcBef>
        <a:spcAft>
          <a:spcPct val="0"/>
        </a:spcAft>
        <a:defRPr sz="5500">
          <a:solidFill>
            <a:schemeClr val="tx2"/>
          </a:solidFill>
          <a:latin typeface="Arial" charset="0"/>
        </a:defRPr>
      </a:lvl4pPr>
      <a:lvl5pPr algn="ctr" defTabSz="1117600" rtl="0" eaLnBrk="0" fontAlgn="base" hangingPunct="0">
        <a:spcBef>
          <a:spcPct val="0"/>
        </a:spcBef>
        <a:spcAft>
          <a:spcPct val="0"/>
        </a:spcAft>
        <a:defRPr sz="5500">
          <a:solidFill>
            <a:schemeClr val="tx2"/>
          </a:solidFill>
          <a:latin typeface="Arial" charset="0"/>
        </a:defRPr>
      </a:lvl5pPr>
      <a:lvl6pPr marL="457200" algn="ctr" defTabSz="1117600" rtl="0" eaLnBrk="0" fontAlgn="base" hangingPunct="0">
        <a:spcBef>
          <a:spcPct val="0"/>
        </a:spcBef>
        <a:spcAft>
          <a:spcPct val="0"/>
        </a:spcAft>
        <a:defRPr sz="5500">
          <a:solidFill>
            <a:schemeClr val="tx2"/>
          </a:solidFill>
          <a:latin typeface="Arial" charset="0"/>
        </a:defRPr>
      </a:lvl6pPr>
      <a:lvl7pPr marL="914400" algn="ctr" defTabSz="1117600" rtl="0" eaLnBrk="0" fontAlgn="base" hangingPunct="0">
        <a:spcBef>
          <a:spcPct val="0"/>
        </a:spcBef>
        <a:spcAft>
          <a:spcPct val="0"/>
        </a:spcAft>
        <a:defRPr sz="5500">
          <a:solidFill>
            <a:schemeClr val="tx2"/>
          </a:solidFill>
          <a:latin typeface="Arial" charset="0"/>
        </a:defRPr>
      </a:lvl7pPr>
      <a:lvl8pPr marL="1371600" algn="ctr" defTabSz="1117600" rtl="0" eaLnBrk="0" fontAlgn="base" hangingPunct="0">
        <a:spcBef>
          <a:spcPct val="0"/>
        </a:spcBef>
        <a:spcAft>
          <a:spcPct val="0"/>
        </a:spcAft>
        <a:defRPr sz="5500">
          <a:solidFill>
            <a:schemeClr val="tx2"/>
          </a:solidFill>
          <a:latin typeface="Arial" charset="0"/>
        </a:defRPr>
      </a:lvl8pPr>
      <a:lvl9pPr marL="1828800" algn="ctr" defTabSz="1117600" rtl="0" eaLnBrk="0" fontAlgn="base" hangingPunct="0">
        <a:spcBef>
          <a:spcPct val="0"/>
        </a:spcBef>
        <a:spcAft>
          <a:spcPct val="0"/>
        </a:spcAft>
        <a:defRPr sz="5500">
          <a:solidFill>
            <a:schemeClr val="tx2"/>
          </a:solidFill>
          <a:latin typeface="Arial" charset="0"/>
        </a:defRPr>
      </a:lvl9pPr>
    </p:titleStyle>
    <p:bodyStyle>
      <a:lvl1pPr marL="422275" indent="-422275" algn="l" defTabSz="1117600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tx1"/>
          </a:solidFill>
          <a:latin typeface="+mn-lt"/>
          <a:ea typeface="+mn-ea"/>
          <a:cs typeface="+mn-cs"/>
        </a:defRPr>
      </a:lvl1pPr>
      <a:lvl2pPr marL="915988" indent="-354013" algn="l" defTabSz="1117600" rtl="0" eaLnBrk="0" fontAlgn="base" hangingPunct="0">
        <a:spcBef>
          <a:spcPct val="20000"/>
        </a:spcBef>
        <a:spcAft>
          <a:spcPct val="0"/>
        </a:spcAft>
        <a:buChar char="–"/>
        <a:defRPr sz="3400">
          <a:solidFill>
            <a:schemeClr val="tx1"/>
          </a:solidFill>
          <a:latin typeface="+mn-lt"/>
        </a:defRPr>
      </a:lvl2pPr>
      <a:lvl3pPr marL="1401763" indent="-284163" algn="l" defTabSz="1117600" rtl="0" eaLnBrk="0" fontAlgn="base" hangingPunct="0">
        <a:spcBef>
          <a:spcPct val="20000"/>
        </a:spcBef>
        <a:spcAft>
          <a:spcPct val="0"/>
        </a:spcAft>
        <a:buChar char="•"/>
        <a:defRPr sz="3000">
          <a:solidFill>
            <a:schemeClr val="tx1"/>
          </a:solidFill>
          <a:latin typeface="+mn-lt"/>
        </a:defRPr>
      </a:lvl3pPr>
      <a:lvl4pPr marL="1957388" indent="-273050" algn="l" defTabSz="1117600" rtl="0" eaLnBrk="0" fontAlgn="base" hangingPunct="0">
        <a:spcBef>
          <a:spcPct val="20000"/>
        </a:spcBef>
        <a:spcAft>
          <a:spcPct val="0"/>
        </a:spcAft>
        <a:buChar char="–"/>
        <a:defRPr sz="2300">
          <a:solidFill>
            <a:schemeClr val="tx1"/>
          </a:solidFill>
          <a:latin typeface="+mn-lt"/>
        </a:defRPr>
      </a:lvl4pPr>
      <a:lvl5pPr marL="2519363" indent="-280988" algn="l" defTabSz="1117600" rtl="0" eaLnBrk="0" fontAlgn="base" hangingPunct="0">
        <a:spcBef>
          <a:spcPct val="20000"/>
        </a:spcBef>
        <a:spcAft>
          <a:spcPct val="0"/>
        </a:spcAft>
        <a:buChar char="»"/>
        <a:defRPr sz="2300">
          <a:solidFill>
            <a:schemeClr val="tx1"/>
          </a:solidFill>
          <a:latin typeface="+mn-lt"/>
        </a:defRPr>
      </a:lvl5pPr>
      <a:lvl6pPr marL="2976563" indent="-280988" algn="l" defTabSz="1117600" rtl="0" eaLnBrk="0" fontAlgn="base" hangingPunct="0">
        <a:spcBef>
          <a:spcPct val="20000"/>
        </a:spcBef>
        <a:spcAft>
          <a:spcPct val="0"/>
        </a:spcAft>
        <a:buChar char="»"/>
        <a:defRPr sz="2300">
          <a:solidFill>
            <a:schemeClr val="tx1"/>
          </a:solidFill>
          <a:latin typeface="+mn-lt"/>
        </a:defRPr>
      </a:lvl6pPr>
      <a:lvl7pPr marL="3433763" indent="-280988" algn="l" defTabSz="1117600" rtl="0" eaLnBrk="0" fontAlgn="base" hangingPunct="0">
        <a:spcBef>
          <a:spcPct val="20000"/>
        </a:spcBef>
        <a:spcAft>
          <a:spcPct val="0"/>
        </a:spcAft>
        <a:buChar char="»"/>
        <a:defRPr sz="2300">
          <a:solidFill>
            <a:schemeClr val="tx1"/>
          </a:solidFill>
          <a:latin typeface="+mn-lt"/>
        </a:defRPr>
      </a:lvl7pPr>
      <a:lvl8pPr marL="3890963" indent="-280988" algn="l" defTabSz="1117600" rtl="0" eaLnBrk="0" fontAlgn="base" hangingPunct="0">
        <a:spcBef>
          <a:spcPct val="20000"/>
        </a:spcBef>
        <a:spcAft>
          <a:spcPct val="0"/>
        </a:spcAft>
        <a:buChar char="»"/>
        <a:defRPr sz="2300">
          <a:solidFill>
            <a:schemeClr val="tx1"/>
          </a:solidFill>
          <a:latin typeface="+mn-lt"/>
        </a:defRPr>
      </a:lvl8pPr>
      <a:lvl9pPr marL="4348163" indent="-280988" algn="l" defTabSz="1117600" rtl="0" eaLnBrk="0" fontAlgn="base" hangingPunct="0">
        <a:spcBef>
          <a:spcPct val="20000"/>
        </a:spcBef>
        <a:spcAft>
          <a:spcPct val="0"/>
        </a:spcAft>
        <a:buChar char="»"/>
        <a:defRPr sz="23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" y="19050"/>
            <a:ext cx="2932113" cy="146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3475" y="3419475"/>
            <a:ext cx="19050" cy="19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5875" y="3571875"/>
            <a:ext cx="19050" cy="19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2775" y="476250"/>
            <a:ext cx="6621463" cy="70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" name="Gerade Verbindung 2"/>
          <p:cNvCxnSpPr/>
          <p:nvPr/>
        </p:nvCxnSpPr>
        <p:spPr>
          <a:xfrm flipV="1">
            <a:off x="200025" y="1466850"/>
            <a:ext cx="9574213" cy="174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5" name="Picture 6" descr="UNILOGO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3138" y="5949950"/>
            <a:ext cx="2667000" cy="881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6" name="Text Box 7"/>
          <p:cNvSpPr txBox="1">
            <a:spLocks noChangeArrowheads="1"/>
          </p:cNvSpPr>
          <p:nvPr/>
        </p:nvSpPr>
        <p:spPr bwMode="auto">
          <a:xfrm>
            <a:off x="3617913" y="5589588"/>
            <a:ext cx="2559050" cy="415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7287" tIns="53643" rIns="107287" bIns="53643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de-DE" altLang="de-DE" sz="2000" b="1">
                <a:solidFill>
                  <a:srgbClr val="000099"/>
                </a:solidFill>
                <a:latin typeface="Times New Roman" pitchFamily="18" charset="0"/>
              </a:rPr>
              <a:t>Prof. Dr. Jürgen Kriz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6"/>
          <p:cNvSpPr>
            <a:spLocks noChangeArrowheads="1"/>
          </p:cNvSpPr>
          <p:nvPr/>
        </p:nvSpPr>
        <p:spPr bwMode="auto">
          <a:xfrm>
            <a:off x="-15875" y="4763"/>
            <a:ext cx="6723063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de-DE" altLang="de-DE" sz="2000" b="1" u="sng"/>
              <a:t>1.   Kritik am aktuellen Gutachten des WBP</a:t>
            </a:r>
          </a:p>
        </p:txBody>
      </p:sp>
      <p:sp>
        <p:nvSpPr>
          <p:cNvPr id="11267" name="Rectangle 6"/>
          <p:cNvSpPr>
            <a:spLocks noChangeArrowheads="1"/>
          </p:cNvSpPr>
          <p:nvPr/>
        </p:nvSpPr>
        <p:spPr bwMode="auto">
          <a:xfrm>
            <a:off x="273050" y="765175"/>
            <a:ext cx="3743325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de-DE" altLang="de-DE" sz="2000" b="1"/>
              <a:t>„Offener Brief“  &gt; 40 Profs.:  </a:t>
            </a:r>
          </a:p>
        </p:txBody>
      </p:sp>
      <p:sp>
        <p:nvSpPr>
          <p:cNvPr id="11268" name="Rechteck 1"/>
          <p:cNvSpPr>
            <a:spLocks noChangeArrowheads="1"/>
          </p:cNvSpPr>
          <p:nvPr/>
        </p:nvSpPr>
        <p:spPr bwMode="auto">
          <a:xfrm>
            <a:off x="4016375" y="611188"/>
            <a:ext cx="5889625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000"/>
              <a:t> </a:t>
            </a:r>
            <a:r>
              <a:rPr lang="de-DE" altLang="de-DE" sz="1800"/>
              <a:t>„….weisen wir mit aller Schärfe dieses Gutachten als tendenziös und mangelhaft zurück… </a:t>
            </a:r>
          </a:p>
        </p:txBody>
      </p:sp>
      <p:sp>
        <p:nvSpPr>
          <p:cNvPr id="11269" name="Rechteck 2"/>
          <p:cNvSpPr>
            <a:spLocks noChangeArrowheads="1"/>
          </p:cNvSpPr>
          <p:nvPr/>
        </p:nvSpPr>
        <p:spPr bwMode="auto">
          <a:xfrm>
            <a:off x="3989388" y="1281113"/>
            <a:ext cx="5572125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000"/>
              <a:t> </a:t>
            </a:r>
            <a:r>
              <a:rPr lang="de-DE" altLang="de-DE" sz="1800"/>
              <a:t>Der WBP hat …zentrale Regeln wissenschaftlichen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/>
              <a:t>   Arbeitens missachtet und verletzt“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6"/>
          <p:cNvSpPr>
            <a:spLocks noChangeArrowheads="1"/>
          </p:cNvSpPr>
          <p:nvPr/>
        </p:nvSpPr>
        <p:spPr bwMode="auto">
          <a:xfrm>
            <a:off x="-15875" y="4763"/>
            <a:ext cx="6723063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de-DE" altLang="de-DE" sz="2000" b="1" u="sng"/>
              <a:t>1.   Kritik am aktuellen Gutachten des WBP</a:t>
            </a:r>
          </a:p>
        </p:txBody>
      </p:sp>
      <p:sp>
        <p:nvSpPr>
          <p:cNvPr id="12291" name="Rectangle 6"/>
          <p:cNvSpPr>
            <a:spLocks noChangeArrowheads="1"/>
          </p:cNvSpPr>
          <p:nvPr/>
        </p:nvSpPr>
        <p:spPr bwMode="auto">
          <a:xfrm>
            <a:off x="273050" y="765175"/>
            <a:ext cx="3743325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de-DE" altLang="de-DE" sz="2000" b="1"/>
              <a:t>„Offener Brief“  &gt; 40 Profs.:  </a:t>
            </a:r>
          </a:p>
        </p:txBody>
      </p:sp>
      <p:sp>
        <p:nvSpPr>
          <p:cNvPr id="12292" name="Rechteck 1"/>
          <p:cNvSpPr>
            <a:spLocks noChangeArrowheads="1"/>
          </p:cNvSpPr>
          <p:nvPr/>
        </p:nvSpPr>
        <p:spPr bwMode="auto">
          <a:xfrm>
            <a:off x="4016375" y="611188"/>
            <a:ext cx="5889625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000"/>
              <a:t> </a:t>
            </a:r>
            <a:r>
              <a:rPr lang="de-DE" altLang="de-DE" sz="1800"/>
              <a:t>„….weisen wir mit aller Schärfe dieses Gutachten als tendenziös und mangelhaft zurück… </a:t>
            </a:r>
          </a:p>
        </p:txBody>
      </p:sp>
      <p:sp>
        <p:nvSpPr>
          <p:cNvPr id="12293" name="Rechteck 2"/>
          <p:cNvSpPr>
            <a:spLocks noChangeArrowheads="1"/>
          </p:cNvSpPr>
          <p:nvPr/>
        </p:nvSpPr>
        <p:spPr bwMode="auto">
          <a:xfrm>
            <a:off x="3989388" y="1281113"/>
            <a:ext cx="5572125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000"/>
              <a:t> </a:t>
            </a:r>
            <a:r>
              <a:rPr lang="de-DE" altLang="de-DE" sz="1800"/>
              <a:t>Der WBP hat …zentrale Regeln wissenschaftlichen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/>
              <a:t>   Arbeitens missachtet und verletzt“</a:t>
            </a:r>
          </a:p>
        </p:txBody>
      </p:sp>
      <p:sp>
        <p:nvSpPr>
          <p:cNvPr id="12294" name="Textfeld 6"/>
          <p:cNvSpPr txBox="1">
            <a:spLocks noChangeArrowheads="1"/>
          </p:cNvSpPr>
          <p:nvPr/>
        </p:nvSpPr>
        <p:spPr bwMode="auto">
          <a:xfrm>
            <a:off x="776288" y="1327150"/>
            <a:ext cx="224948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 b="1">
                <a:solidFill>
                  <a:srgbClr val="00B0F0"/>
                </a:solidFill>
              </a:rPr>
              <a:t>auch PD / VT / SYS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6"/>
          <p:cNvSpPr>
            <a:spLocks noChangeArrowheads="1"/>
          </p:cNvSpPr>
          <p:nvPr/>
        </p:nvSpPr>
        <p:spPr bwMode="auto">
          <a:xfrm>
            <a:off x="-15875" y="4763"/>
            <a:ext cx="6723063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de-DE" altLang="de-DE" sz="2000" b="1" u="sng"/>
              <a:t>1.   Kritik am aktuellen Gutachten des WBP</a:t>
            </a:r>
          </a:p>
        </p:txBody>
      </p:sp>
      <p:sp>
        <p:nvSpPr>
          <p:cNvPr id="13315" name="Rectangle 6"/>
          <p:cNvSpPr>
            <a:spLocks noChangeArrowheads="1"/>
          </p:cNvSpPr>
          <p:nvPr/>
        </p:nvSpPr>
        <p:spPr bwMode="auto">
          <a:xfrm>
            <a:off x="273050" y="765175"/>
            <a:ext cx="3743325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de-DE" altLang="de-DE" sz="2000" b="1"/>
              <a:t>„Offener Brief“  &gt; 40 Profs.:  </a:t>
            </a:r>
          </a:p>
        </p:txBody>
      </p:sp>
      <p:sp>
        <p:nvSpPr>
          <p:cNvPr id="13316" name="Rechteck 1"/>
          <p:cNvSpPr>
            <a:spLocks noChangeArrowheads="1"/>
          </p:cNvSpPr>
          <p:nvPr/>
        </p:nvSpPr>
        <p:spPr bwMode="auto">
          <a:xfrm>
            <a:off x="4016375" y="611188"/>
            <a:ext cx="5889625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000"/>
              <a:t> </a:t>
            </a:r>
            <a:r>
              <a:rPr lang="de-DE" altLang="de-DE" sz="1800"/>
              <a:t>„….weisen wir mit aller Schärfe dieses Gutachten als tendenziös und mangelhaft zurück… </a:t>
            </a:r>
          </a:p>
        </p:txBody>
      </p:sp>
      <p:sp>
        <p:nvSpPr>
          <p:cNvPr id="13317" name="Rechteck 2"/>
          <p:cNvSpPr>
            <a:spLocks noChangeArrowheads="1"/>
          </p:cNvSpPr>
          <p:nvPr/>
        </p:nvSpPr>
        <p:spPr bwMode="auto">
          <a:xfrm>
            <a:off x="3989388" y="1281113"/>
            <a:ext cx="5572125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000"/>
              <a:t> </a:t>
            </a:r>
            <a:r>
              <a:rPr lang="de-DE" altLang="de-DE" sz="1800"/>
              <a:t>Der WBP hat …zentrale Regeln wissenschaftlichen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/>
              <a:t>   Arbeitens missachtet und verletzt“</a:t>
            </a:r>
          </a:p>
        </p:txBody>
      </p:sp>
      <p:sp>
        <p:nvSpPr>
          <p:cNvPr id="13318" name="Textfeld 6"/>
          <p:cNvSpPr txBox="1">
            <a:spLocks noChangeArrowheads="1"/>
          </p:cNvSpPr>
          <p:nvPr/>
        </p:nvSpPr>
        <p:spPr bwMode="auto">
          <a:xfrm>
            <a:off x="776288" y="1327150"/>
            <a:ext cx="224948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 b="1">
                <a:solidFill>
                  <a:srgbClr val="00B0F0"/>
                </a:solidFill>
              </a:rPr>
              <a:t>auch PD / VT / SYS</a:t>
            </a:r>
          </a:p>
        </p:txBody>
      </p:sp>
      <p:sp>
        <p:nvSpPr>
          <p:cNvPr id="13319" name="Textfeld 9"/>
          <p:cNvSpPr txBox="1">
            <a:spLocks noChangeArrowheads="1"/>
          </p:cNvSpPr>
          <p:nvPr/>
        </p:nvSpPr>
        <p:spPr bwMode="auto">
          <a:xfrm>
            <a:off x="200025" y="1908175"/>
            <a:ext cx="14668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 b="1" u="sng">
                <a:solidFill>
                  <a:srgbClr val="C00000"/>
                </a:solidFill>
              </a:rPr>
              <a:t>Hauptkritik:</a:t>
            </a:r>
          </a:p>
        </p:txBody>
      </p:sp>
      <p:sp>
        <p:nvSpPr>
          <p:cNvPr id="13320" name="Textfeld 10"/>
          <p:cNvSpPr txBox="1">
            <a:spLocks noChangeArrowheads="1"/>
          </p:cNvSpPr>
          <p:nvPr/>
        </p:nvSpPr>
        <p:spPr bwMode="auto">
          <a:xfrm>
            <a:off x="200025" y="2339975"/>
            <a:ext cx="34591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 b="1" u="sng">
                <a:solidFill>
                  <a:srgbClr val="C00000"/>
                </a:solidFill>
              </a:rPr>
              <a:t>a) Extrem knapper Ausgang: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6"/>
          <p:cNvSpPr>
            <a:spLocks noChangeArrowheads="1"/>
          </p:cNvSpPr>
          <p:nvPr/>
        </p:nvSpPr>
        <p:spPr bwMode="auto">
          <a:xfrm>
            <a:off x="-15875" y="4763"/>
            <a:ext cx="6723063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de-DE" altLang="de-DE" sz="2000" b="1" u="sng"/>
              <a:t>1.   Kritik am aktuellen Gutachten des WBP</a:t>
            </a:r>
          </a:p>
        </p:txBody>
      </p:sp>
      <p:sp>
        <p:nvSpPr>
          <p:cNvPr id="14339" name="Rectangle 6"/>
          <p:cNvSpPr>
            <a:spLocks noChangeArrowheads="1"/>
          </p:cNvSpPr>
          <p:nvPr/>
        </p:nvSpPr>
        <p:spPr bwMode="auto">
          <a:xfrm>
            <a:off x="273050" y="765175"/>
            <a:ext cx="3743325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de-DE" altLang="de-DE" sz="2000" b="1"/>
              <a:t>„Offener Brief“  &gt; 40 Profs.:  </a:t>
            </a:r>
          </a:p>
        </p:txBody>
      </p:sp>
      <p:sp>
        <p:nvSpPr>
          <p:cNvPr id="14340" name="Rechteck 1"/>
          <p:cNvSpPr>
            <a:spLocks noChangeArrowheads="1"/>
          </p:cNvSpPr>
          <p:nvPr/>
        </p:nvSpPr>
        <p:spPr bwMode="auto">
          <a:xfrm>
            <a:off x="4016375" y="611188"/>
            <a:ext cx="5889625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000"/>
              <a:t> </a:t>
            </a:r>
            <a:r>
              <a:rPr lang="de-DE" altLang="de-DE" sz="1800"/>
              <a:t>„….weisen wir mit aller Schärfe dieses Gutachten als tendenziös und mangelhaft zurück… </a:t>
            </a:r>
          </a:p>
        </p:txBody>
      </p:sp>
      <p:sp>
        <p:nvSpPr>
          <p:cNvPr id="14341" name="Rechteck 2"/>
          <p:cNvSpPr>
            <a:spLocks noChangeArrowheads="1"/>
          </p:cNvSpPr>
          <p:nvPr/>
        </p:nvSpPr>
        <p:spPr bwMode="auto">
          <a:xfrm>
            <a:off x="3989388" y="1281113"/>
            <a:ext cx="5572125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000"/>
              <a:t> </a:t>
            </a:r>
            <a:r>
              <a:rPr lang="de-DE" altLang="de-DE" sz="1800"/>
              <a:t>Der WBP hat …zentrale Regeln wissenschaftlichen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/>
              <a:t>   Arbeitens missachtet und verletzt“</a:t>
            </a:r>
          </a:p>
        </p:txBody>
      </p:sp>
      <p:sp>
        <p:nvSpPr>
          <p:cNvPr id="14342" name="Textfeld 6"/>
          <p:cNvSpPr txBox="1">
            <a:spLocks noChangeArrowheads="1"/>
          </p:cNvSpPr>
          <p:nvPr/>
        </p:nvSpPr>
        <p:spPr bwMode="auto">
          <a:xfrm>
            <a:off x="776288" y="1327150"/>
            <a:ext cx="224948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 b="1">
                <a:solidFill>
                  <a:srgbClr val="00B0F0"/>
                </a:solidFill>
              </a:rPr>
              <a:t>auch PD / VT / SYS</a:t>
            </a:r>
          </a:p>
        </p:txBody>
      </p:sp>
      <p:sp>
        <p:nvSpPr>
          <p:cNvPr id="14343" name="Textfeld 9"/>
          <p:cNvSpPr txBox="1">
            <a:spLocks noChangeArrowheads="1"/>
          </p:cNvSpPr>
          <p:nvPr/>
        </p:nvSpPr>
        <p:spPr bwMode="auto">
          <a:xfrm>
            <a:off x="200025" y="1908175"/>
            <a:ext cx="14668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 b="1" u="sng">
                <a:solidFill>
                  <a:srgbClr val="C00000"/>
                </a:solidFill>
              </a:rPr>
              <a:t>Hauptkritik:</a:t>
            </a:r>
          </a:p>
        </p:txBody>
      </p:sp>
      <p:sp>
        <p:nvSpPr>
          <p:cNvPr id="14344" name="Textfeld 10"/>
          <p:cNvSpPr txBox="1">
            <a:spLocks noChangeArrowheads="1"/>
          </p:cNvSpPr>
          <p:nvPr/>
        </p:nvSpPr>
        <p:spPr bwMode="auto">
          <a:xfrm>
            <a:off x="200025" y="2339975"/>
            <a:ext cx="34591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 b="1" u="sng">
                <a:solidFill>
                  <a:srgbClr val="C00000"/>
                </a:solidFill>
              </a:rPr>
              <a:t>a) Extrem knapper Ausgang: </a:t>
            </a:r>
          </a:p>
        </p:txBody>
      </p:sp>
      <p:sp>
        <p:nvSpPr>
          <p:cNvPr id="14345" name="Rechteck 11"/>
          <p:cNvSpPr>
            <a:spLocks noChangeArrowheads="1"/>
          </p:cNvSpPr>
          <p:nvPr/>
        </p:nvSpPr>
        <p:spPr bwMode="auto">
          <a:xfrm>
            <a:off x="4060825" y="2319338"/>
            <a:ext cx="58451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 u="sng"/>
              <a:t>29 „anerkannte“ Studien, davon: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6"/>
          <p:cNvSpPr>
            <a:spLocks noChangeArrowheads="1"/>
          </p:cNvSpPr>
          <p:nvPr/>
        </p:nvSpPr>
        <p:spPr bwMode="auto">
          <a:xfrm>
            <a:off x="-15875" y="4763"/>
            <a:ext cx="6723063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de-DE" altLang="de-DE" sz="2000" b="1" u="sng"/>
              <a:t>1.   Kritik am aktuellen Gutachten des WBP</a:t>
            </a:r>
          </a:p>
        </p:txBody>
      </p:sp>
      <p:sp>
        <p:nvSpPr>
          <p:cNvPr id="15363" name="Rectangle 6"/>
          <p:cNvSpPr>
            <a:spLocks noChangeArrowheads="1"/>
          </p:cNvSpPr>
          <p:nvPr/>
        </p:nvSpPr>
        <p:spPr bwMode="auto">
          <a:xfrm>
            <a:off x="273050" y="765175"/>
            <a:ext cx="3743325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de-DE" altLang="de-DE" sz="2000" b="1"/>
              <a:t>„Offener Brief“  &gt; 40 Profs.:  </a:t>
            </a:r>
          </a:p>
        </p:txBody>
      </p:sp>
      <p:sp>
        <p:nvSpPr>
          <p:cNvPr id="15364" name="Rechteck 1"/>
          <p:cNvSpPr>
            <a:spLocks noChangeArrowheads="1"/>
          </p:cNvSpPr>
          <p:nvPr/>
        </p:nvSpPr>
        <p:spPr bwMode="auto">
          <a:xfrm>
            <a:off x="4016375" y="611188"/>
            <a:ext cx="5889625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000"/>
              <a:t> </a:t>
            </a:r>
            <a:r>
              <a:rPr lang="de-DE" altLang="de-DE" sz="1800"/>
              <a:t>„….weisen wir mit aller Schärfe dieses Gutachten als tendenziös und mangelhaft zurück… </a:t>
            </a:r>
          </a:p>
        </p:txBody>
      </p:sp>
      <p:sp>
        <p:nvSpPr>
          <p:cNvPr id="15365" name="Rechteck 2"/>
          <p:cNvSpPr>
            <a:spLocks noChangeArrowheads="1"/>
          </p:cNvSpPr>
          <p:nvPr/>
        </p:nvSpPr>
        <p:spPr bwMode="auto">
          <a:xfrm>
            <a:off x="3989388" y="1281113"/>
            <a:ext cx="5572125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000"/>
              <a:t> </a:t>
            </a:r>
            <a:r>
              <a:rPr lang="de-DE" altLang="de-DE" sz="1800"/>
              <a:t>Der WBP hat …zentrale Regeln wissenschaftlichen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/>
              <a:t>   Arbeitens missachtet und verletzt“</a:t>
            </a:r>
          </a:p>
        </p:txBody>
      </p:sp>
      <p:sp>
        <p:nvSpPr>
          <p:cNvPr id="15366" name="Textfeld 6"/>
          <p:cNvSpPr txBox="1">
            <a:spLocks noChangeArrowheads="1"/>
          </p:cNvSpPr>
          <p:nvPr/>
        </p:nvSpPr>
        <p:spPr bwMode="auto">
          <a:xfrm>
            <a:off x="776288" y="1327150"/>
            <a:ext cx="224948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 b="1">
                <a:solidFill>
                  <a:srgbClr val="00B0F0"/>
                </a:solidFill>
              </a:rPr>
              <a:t>auch PD / VT / SYS</a:t>
            </a:r>
          </a:p>
        </p:txBody>
      </p:sp>
      <p:sp>
        <p:nvSpPr>
          <p:cNvPr id="15367" name="Textfeld 9"/>
          <p:cNvSpPr txBox="1">
            <a:spLocks noChangeArrowheads="1"/>
          </p:cNvSpPr>
          <p:nvPr/>
        </p:nvSpPr>
        <p:spPr bwMode="auto">
          <a:xfrm>
            <a:off x="200025" y="1908175"/>
            <a:ext cx="14668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 b="1" u="sng">
                <a:solidFill>
                  <a:srgbClr val="C00000"/>
                </a:solidFill>
              </a:rPr>
              <a:t>Hauptkritik:</a:t>
            </a:r>
          </a:p>
        </p:txBody>
      </p:sp>
      <p:sp>
        <p:nvSpPr>
          <p:cNvPr id="15368" name="Textfeld 10"/>
          <p:cNvSpPr txBox="1">
            <a:spLocks noChangeArrowheads="1"/>
          </p:cNvSpPr>
          <p:nvPr/>
        </p:nvSpPr>
        <p:spPr bwMode="auto">
          <a:xfrm>
            <a:off x="200025" y="2339975"/>
            <a:ext cx="34591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 b="1" u="sng">
                <a:solidFill>
                  <a:srgbClr val="C00000"/>
                </a:solidFill>
              </a:rPr>
              <a:t>a) Extrem knapper Ausgang: </a:t>
            </a:r>
          </a:p>
        </p:txBody>
      </p:sp>
      <p:sp>
        <p:nvSpPr>
          <p:cNvPr id="15369" name="Rechteck 11"/>
          <p:cNvSpPr>
            <a:spLocks noChangeArrowheads="1"/>
          </p:cNvSpPr>
          <p:nvPr/>
        </p:nvSpPr>
        <p:spPr bwMode="auto">
          <a:xfrm>
            <a:off x="4060825" y="2319338"/>
            <a:ext cx="5845175" cy="147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 u="sng"/>
              <a:t>29 „anerkannte“ Studien, davon: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/>
              <a:t>Affektive Störungen:   		5     </a:t>
            </a:r>
            <a:r>
              <a:rPr lang="de-DE" altLang="de-DE" sz="1800">
                <a:sym typeface="Wingdings" pitchFamily="2" charset="2"/>
              </a:rPr>
              <a:t> „anerk.“</a:t>
            </a:r>
            <a:endParaRPr lang="de-DE" altLang="de-DE" sz="18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/>
              <a:t>Angst &amp; Zwang:	       		2     </a:t>
            </a:r>
            <a:r>
              <a:rPr lang="de-DE" altLang="de-DE" sz="1800">
                <a:sym typeface="Wingdings" pitchFamily="2" charset="2"/>
              </a:rPr>
              <a:t> „</a:t>
            </a:r>
            <a:r>
              <a:rPr lang="de-DE" altLang="de-DE" sz="1800" b="1" u="sng">
                <a:solidFill>
                  <a:srgbClr val="C00000"/>
                </a:solidFill>
                <a:sym typeface="Wingdings" pitchFamily="2" charset="2"/>
              </a:rPr>
              <a:t>nicht a</a:t>
            </a:r>
            <a:r>
              <a:rPr lang="de-DE" altLang="de-DE" sz="1800">
                <a:sym typeface="Wingdings" pitchFamily="2" charset="2"/>
              </a:rPr>
              <a:t>..“</a:t>
            </a:r>
            <a:endParaRPr lang="de-DE" altLang="de-DE" sz="18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/>
              <a:t>Anpassung/Belastungsst.   	4     </a:t>
            </a:r>
            <a:r>
              <a:rPr lang="de-DE" altLang="de-DE" sz="1800">
                <a:sym typeface="Wingdings" pitchFamily="2" charset="2"/>
              </a:rPr>
              <a:t> „anerk.“</a:t>
            </a:r>
            <a:endParaRPr lang="de-DE" altLang="de-DE" sz="18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/>
              <a:t>Psych./sozial. bei somat.Krankh.     12    </a:t>
            </a:r>
            <a:r>
              <a:rPr lang="de-DE" altLang="de-DE" sz="1800">
                <a:sym typeface="Wingdings" pitchFamily="2" charset="2"/>
              </a:rPr>
              <a:t> „anerk.“</a:t>
            </a:r>
            <a:endParaRPr lang="de-DE" altLang="de-DE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6"/>
          <p:cNvSpPr>
            <a:spLocks noChangeArrowheads="1"/>
          </p:cNvSpPr>
          <p:nvPr/>
        </p:nvSpPr>
        <p:spPr bwMode="auto">
          <a:xfrm>
            <a:off x="-15875" y="4763"/>
            <a:ext cx="6723063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de-DE" altLang="de-DE" sz="2000" b="1" u="sng"/>
              <a:t>1.   Kritik am aktuellen Gutachten des WBP</a:t>
            </a:r>
          </a:p>
        </p:txBody>
      </p:sp>
      <p:sp>
        <p:nvSpPr>
          <p:cNvPr id="16387" name="Rectangle 6"/>
          <p:cNvSpPr>
            <a:spLocks noChangeArrowheads="1"/>
          </p:cNvSpPr>
          <p:nvPr/>
        </p:nvSpPr>
        <p:spPr bwMode="auto">
          <a:xfrm>
            <a:off x="273050" y="765175"/>
            <a:ext cx="3743325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de-DE" altLang="de-DE" sz="2000" b="1"/>
              <a:t>„Offener Brief“  &gt; 40 Profs.:  </a:t>
            </a:r>
          </a:p>
        </p:txBody>
      </p:sp>
      <p:sp>
        <p:nvSpPr>
          <p:cNvPr id="16388" name="Rechteck 1"/>
          <p:cNvSpPr>
            <a:spLocks noChangeArrowheads="1"/>
          </p:cNvSpPr>
          <p:nvPr/>
        </p:nvSpPr>
        <p:spPr bwMode="auto">
          <a:xfrm>
            <a:off x="4016375" y="611188"/>
            <a:ext cx="5889625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000"/>
              <a:t> </a:t>
            </a:r>
            <a:r>
              <a:rPr lang="de-DE" altLang="de-DE" sz="1800"/>
              <a:t>„….weisen wir mit aller Schärfe dieses Gutachten als tendenziös und mangelhaft zurück… </a:t>
            </a:r>
          </a:p>
        </p:txBody>
      </p:sp>
      <p:sp>
        <p:nvSpPr>
          <p:cNvPr id="16389" name="Rechteck 2"/>
          <p:cNvSpPr>
            <a:spLocks noChangeArrowheads="1"/>
          </p:cNvSpPr>
          <p:nvPr/>
        </p:nvSpPr>
        <p:spPr bwMode="auto">
          <a:xfrm>
            <a:off x="3989388" y="1281113"/>
            <a:ext cx="5572125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000"/>
              <a:t> </a:t>
            </a:r>
            <a:r>
              <a:rPr lang="de-DE" altLang="de-DE" sz="1800"/>
              <a:t>Der WBP hat …zentrale Regeln wissenschaftlichen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/>
              <a:t>   Arbeitens missachtet und verletzt“</a:t>
            </a:r>
          </a:p>
        </p:txBody>
      </p:sp>
      <p:sp>
        <p:nvSpPr>
          <p:cNvPr id="16390" name="Textfeld 6"/>
          <p:cNvSpPr txBox="1">
            <a:spLocks noChangeArrowheads="1"/>
          </p:cNvSpPr>
          <p:nvPr/>
        </p:nvSpPr>
        <p:spPr bwMode="auto">
          <a:xfrm>
            <a:off x="776288" y="1327150"/>
            <a:ext cx="224948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 b="1">
                <a:solidFill>
                  <a:srgbClr val="00B0F0"/>
                </a:solidFill>
              </a:rPr>
              <a:t>auch PD / VT / SYS</a:t>
            </a:r>
          </a:p>
        </p:txBody>
      </p:sp>
      <p:sp>
        <p:nvSpPr>
          <p:cNvPr id="16391" name="Textfeld 9"/>
          <p:cNvSpPr txBox="1">
            <a:spLocks noChangeArrowheads="1"/>
          </p:cNvSpPr>
          <p:nvPr/>
        </p:nvSpPr>
        <p:spPr bwMode="auto">
          <a:xfrm>
            <a:off x="200025" y="1908175"/>
            <a:ext cx="14668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 b="1" u="sng">
                <a:solidFill>
                  <a:srgbClr val="C00000"/>
                </a:solidFill>
              </a:rPr>
              <a:t>Hauptkritik:</a:t>
            </a:r>
          </a:p>
        </p:txBody>
      </p:sp>
      <p:sp>
        <p:nvSpPr>
          <p:cNvPr id="16392" name="Textfeld 10"/>
          <p:cNvSpPr txBox="1">
            <a:spLocks noChangeArrowheads="1"/>
          </p:cNvSpPr>
          <p:nvPr/>
        </p:nvSpPr>
        <p:spPr bwMode="auto">
          <a:xfrm>
            <a:off x="200025" y="2339975"/>
            <a:ext cx="34591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 b="1" u="sng">
                <a:solidFill>
                  <a:srgbClr val="C00000"/>
                </a:solidFill>
              </a:rPr>
              <a:t>a) Extrem knapper Ausgang: </a:t>
            </a:r>
          </a:p>
        </p:txBody>
      </p:sp>
      <p:sp>
        <p:nvSpPr>
          <p:cNvPr id="16393" name="Rechteck 11"/>
          <p:cNvSpPr>
            <a:spLocks noChangeArrowheads="1"/>
          </p:cNvSpPr>
          <p:nvPr/>
        </p:nvSpPr>
        <p:spPr bwMode="auto">
          <a:xfrm>
            <a:off x="4060825" y="2319338"/>
            <a:ext cx="5845175" cy="147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 u="sng"/>
              <a:t>29 „anerkannte“ Studien, davon: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/>
              <a:t>Affektive Störungen:   		5     </a:t>
            </a:r>
            <a:r>
              <a:rPr lang="de-DE" altLang="de-DE" sz="1800">
                <a:sym typeface="Wingdings" pitchFamily="2" charset="2"/>
              </a:rPr>
              <a:t> „anerk.“</a:t>
            </a:r>
            <a:endParaRPr lang="de-DE" altLang="de-DE" sz="18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/>
              <a:t>Angst &amp; Zwang:	       		2     </a:t>
            </a:r>
            <a:r>
              <a:rPr lang="de-DE" altLang="de-DE" sz="1800">
                <a:sym typeface="Wingdings" pitchFamily="2" charset="2"/>
              </a:rPr>
              <a:t> „</a:t>
            </a:r>
            <a:r>
              <a:rPr lang="de-DE" altLang="de-DE" sz="1800" b="1" u="sng">
                <a:solidFill>
                  <a:srgbClr val="C00000"/>
                </a:solidFill>
                <a:sym typeface="Wingdings" pitchFamily="2" charset="2"/>
              </a:rPr>
              <a:t>nicht a</a:t>
            </a:r>
            <a:r>
              <a:rPr lang="de-DE" altLang="de-DE" sz="1800">
                <a:sym typeface="Wingdings" pitchFamily="2" charset="2"/>
              </a:rPr>
              <a:t>..“</a:t>
            </a:r>
            <a:endParaRPr lang="de-DE" altLang="de-DE" sz="18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/>
              <a:t>Anpassung/Belastungsst.   	4     </a:t>
            </a:r>
            <a:r>
              <a:rPr lang="de-DE" altLang="de-DE" sz="1800">
                <a:sym typeface="Wingdings" pitchFamily="2" charset="2"/>
              </a:rPr>
              <a:t> „anerk.“</a:t>
            </a:r>
            <a:endParaRPr lang="de-DE" altLang="de-DE" sz="18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/>
              <a:t>Psych./sozial. bei somat.Krankh.     12    </a:t>
            </a:r>
            <a:r>
              <a:rPr lang="de-DE" altLang="de-DE" sz="1800">
                <a:sym typeface="Wingdings" pitchFamily="2" charset="2"/>
              </a:rPr>
              <a:t> „anerk.“</a:t>
            </a:r>
            <a:endParaRPr lang="de-DE" altLang="de-DE" sz="1800"/>
          </a:p>
        </p:txBody>
      </p:sp>
      <p:sp>
        <p:nvSpPr>
          <p:cNvPr id="6" name="Ellipse 5"/>
          <p:cNvSpPr/>
          <p:nvPr/>
        </p:nvSpPr>
        <p:spPr>
          <a:xfrm>
            <a:off x="8474075" y="2708275"/>
            <a:ext cx="1158875" cy="649288"/>
          </a:xfrm>
          <a:prstGeom prst="ellipse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cxnSp>
        <p:nvCxnSpPr>
          <p:cNvPr id="13" name="Gerade Verbindung mit Pfeil 12"/>
          <p:cNvCxnSpPr/>
          <p:nvPr/>
        </p:nvCxnSpPr>
        <p:spPr>
          <a:xfrm flipH="1">
            <a:off x="3584575" y="3141663"/>
            <a:ext cx="4889500" cy="71437"/>
          </a:xfrm>
          <a:prstGeom prst="straightConnector1">
            <a:avLst/>
          </a:prstGeom>
          <a:ln w="571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96" name="Textfeld 15"/>
          <p:cNvSpPr txBox="1">
            <a:spLocks noChangeArrowheads="1"/>
          </p:cNvSpPr>
          <p:nvPr/>
        </p:nvSpPr>
        <p:spPr bwMode="auto">
          <a:xfrm>
            <a:off x="1136650" y="2997200"/>
            <a:ext cx="26209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 b="1">
                <a:solidFill>
                  <a:srgbClr val="00B0F0"/>
                </a:solidFill>
              </a:rPr>
              <a:t>es „fehlt“ 1 (!!) Studie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6"/>
          <p:cNvSpPr>
            <a:spLocks noChangeArrowheads="1"/>
          </p:cNvSpPr>
          <p:nvPr/>
        </p:nvSpPr>
        <p:spPr bwMode="auto">
          <a:xfrm>
            <a:off x="-15875" y="4763"/>
            <a:ext cx="6723063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de-DE" altLang="de-DE" sz="2000" b="1" u="sng"/>
              <a:t>1.   Kritik am aktuellen Gutachten des WBP</a:t>
            </a:r>
          </a:p>
        </p:txBody>
      </p:sp>
      <p:sp>
        <p:nvSpPr>
          <p:cNvPr id="17411" name="Rectangle 6"/>
          <p:cNvSpPr>
            <a:spLocks noChangeArrowheads="1"/>
          </p:cNvSpPr>
          <p:nvPr/>
        </p:nvSpPr>
        <p:spPr bwMode="auto">
          <a:xfrm>
            <a:off x="273050" y="765175"/>
            <a:ext cx="3743325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de-DE" altLang="de-DE" sz="2000" b="1"/>
              <a:t>„Offener Brief“  &gt; 40 Profs.:  </a:t>
            </a:r>
          </a:p>
        </p:txBody>
      </p:sp>
      <p:sp>
        <p:nvSpPr>
          <p:cNvPr id="17412" name="Rechteck 1"/>
          <p:cNvSpPr>
            <a:spLocks noChangeArrowheads="1"/>
          </p:cNvSpPr>
          <p:nvPr/>
        </p:nvSpPr>
        <p:spPr bwMode="auto">
          <a:xfrm>
            <a:off x="4016375" y="611188"/>
            <a:ext cx="5889625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000"/>
              <a:t> </a:t>
            </a:r>
            <a:r>
              <a:rPr lang="de-DE" altLang="de-DE" sz="1800"/>
              <a:t>„….weisen wir mit aller Schärfe dieses Gutachten als tendenziös und mangelhaft zurück… </a:t>
            </a:r>
          </a:p>
        </p:txBody>
      </p:sp>
      <p:sp>
        <p:nvSpPr>
          <p:cNvPr id="17413" name="Rechteck 2"/>
          <p:cNvSpPr>
            <a:spLocks noChangeArrowheads="1"/>
          </p:cNvSpPr>
          <p:nvPr/>
        </p:nvSpPr>
        <p:spPr bwMode="auto">
          <a:xfrm>
            <a:off x="3989388" y="1281113"/>
            <a:ext cx="5572125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000"/>
              <a:t> </a:t>
            </a:r>
            <a:r>
              <a:rPr lang="de-DE" altLang="de-DE" sz="1800"/>
              <a:t>Der WBP hat …zentrale Regeln wissenschaftlichen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/>
              <a:t>   Arbeitens missachtet und verletzt“</a:t>
            </a:r>
          </a:p>
        </p:txBody>
      </p:sp>
      <p:sp>
        <p:nvSpPr>
          <p:cNvPr id="17414" name="Textfeld 6"/>
          <p:cNvSpPr txBox="1">
            <a:spLocks noChangeArrowheads="1"/>
          </p:cNvSpPr>
          <p:nvPr/>
        </p:nvSpPr>
        <p:spPr bwMode="auto">
          <a:xfrm>
            <a:off x="776288" y="1327150"/>
            <a:ext cx="224948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 b="1">
                <a:solidFill>
                  <a:srgbClr val="00B0F0"/>
                </a:solidFill>
              </a:rPr>
              <a:t>auch PD / VT / SYS</a:t>
            </a:r>
          </a:p>
        </p:txBody>
      </p:sp>
      <p:sp>
        <p:nvSpPr>
          <p:cNvPr id="17415" name="Textfeld 9"/>
          <p:cNvSpPr txBox="1">
            <a:spLocks noChangeArrowheads="1"/>
          </p:cNvSpPr>
          <p:nvPr/>
        </p:nvSpPr>
        <p:spPr bwMode="auto">
          <a:xfrm>
            <a:off x="200025" y="1908175"/>
            <a:ext cx="14668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 b="1" u="sng">
                <a:solidFill>
                  <a:srgbClr val="C00000"/>
                </a:solidFill>
              </a:rPr>
              <a:t>Hauptkritik:</a:t>
            </a:r>
          </a:p>
        </p:txBody>
      </p:sp>
      <p:sp>
        <p:nvSpPr>
          <p:cNvPr id="17416" name="Textfeld 10"/>
          <p:cNvSpPr txBox="1">
            <a:spLocks noChangeArrowheads="1"/>
          </p:cNvSpPr>
          <p:nvPr/>
        </p:nvSpPr>
        <p:spPr bwMode="auto">
          <a:xfrm>
            <a:off x="200025" y="2339975"/>
            <a:ext cx="34591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 b="1" u="sng">
                <a:solidFill>
                  <a:srgbClr val="C00000"/>
                </a:solidFill>
              </a:rPr>
              <a:t>a) Extrem knapper Ausgang: </a:t>
            </a:r>
          </a:p>
        </p:txBody>
      </p:sp>
      <p:sp>
        <p:nvSpPr>
          <p:cNvPr id="17417" name="Rechteck 11"/>
          <p:cNvSpPr>
            <a:spLocks noChangeArrowheads="1"/>
          </p:cNvSpPr>
          <p:nvPr/>
        </p:nvSpPr>
        <p:spPr bwMode="auto">
          <a:xfrm>
            <a:off x="4060825" y="2319338"/>
            <a:ext cx="5845175" cy="147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 u="sng"/>
              <a:t>29 „anerkannte“ Studien, davon: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/>
              <a:t>Affektive Störungen:   		5     </a:t>
            </a:r>
            <a:r>
              <a:rPr lang="de-DE" altLang="de-DE" sz="1800">
                <a:sym typeface="Wingdings" pitchFamily="2" charset="2"/>
              </a:rPr>
              <a:t> „anerk.“</a:t>
            </a:r>
            <a:endParaRPr lang="de-DE" altLang="de-DE" sz="18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/>
              <a:t>Angst &amp; Zwang:	       		2     </a:t>
            </a:r>
            <a:r>
              <a:rPr lang="de-DE" altLang="de-DE" sz="1800">
                <a:sym typeface="Wingdings" pitchFamily="2" charset="2"/>
              </a:rPr>
              <a:t> „</a:t>
            </a:r>
            <a:r>
              <a:rPr lang="de-DE" altLang="de-DE" sz="1800" b="1" u="sng">
                <a:solidFill>
                  <a:srgbClr val="C00000"/>
                </a:solidFill>
                <a:sym typeface="Wingdings" pitchFamily="2" charset="2"/>
              </a:rPr>
              <a:t>nicht a</a:t>
            </a:r>
            <a:r>
              <a:rPr lang="de-DE" altLang="de-DE" sz="1800">
                <a:sym typeface="Wingdings" pitchFamily="2" charset="2"/>
              </a:rPr>
              <a:t>..“</a:t>
            </a:r>
            <a:endParaRPr lang="de-DE" altLang="de-DE" sz="18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/>
              <a:t>Anpassung/Belastungsst.   	4     </a:t>
            </a:r>
            <a:r>
              <a:rPr lang="de-DE" altLang="de-DE" sz="1800">
                <a:sym typeface="Wingdings" pitchFamily="2" charset="2"/>
              </a:rPr>
              <a:t> „anerk.“</a:t>
            </a:r>
            <a:endParaRPr lang="de-DE" altLang="de-DE" sz="18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/>
              <a:t>Psych./sozial. bei somat.Krankh.     12    </a:t>
            </a:r>
            <a:r>
              <a:rPr lang="de-DE" altLang="de-DE" sz="1800">
                <a:sym typeface="Wingdings" pitchFamily="2" charset="2"/>
              </a:rPr>
              <a:t> „anerk.“</a:t>
            </a:r>
            <a:endParaRPr lang="de-DE" altLang="de-DE" sz="1800"/>
          </a:p>
        </p:txBody>
      </p:sp>
      <p:sp>
        <p:nvSpPr>
          <p:cNvPr id="6" name="Ellipse 5"/>
          <p:cNvSpPr/>
          <p:nvPr/>
        </p:nvSpPr>
        <p:spPr>
          <a:xfrm>
            <a:off x="8474075" y="2708275"/>
            <a:ext cx="1158875" cy="649288"/>
          </a:xfrm>
          <a:prstGeom prst="ellipse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cxnSp>
        <p:nvCxnSpPr>
          <p:cNvPr id="13" name="Gerade Verbindung mit Pfeil 12"/>
          <p:cNvCxnSpPr/>
          <p:nvPr/>
        </p:nvCxnSpPr>
        <p:spPr>
          <a:xfrm flipH="1">
            <a:off x="3584575" y="3141663"/>
            <a:ext cx="4889500" cy="71437"/>
          </a:xfrm>
          <a:prstGeom prst="straightConnector1">
            <a:avLst/>
          </a:prstGeom>
          <a:ln w="571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20" name="Textfeld 15"/>
          <p:cNvSpPr txBox="1">
            <a:spLocks noChangeArrowheads="1"/>
          </p:cNvSpPr>
          <p:nvPr/>
        </p:nvSpPr>
        <p:spPr bwMode="auto">
          <a:xfrm>
            <a:off x="1136650" y="2997200"/>
            <a:ext cx="26209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 b="1">
                <a:solidFill>
                  <a:srgbClr val="00B0F0"/>
                </a:solidFill>
              </a:rPr>
              <a:t>es „fehlt“ 1 (!!) Studie </a:t>
            </a:r>
          </a:p>
        </p:txBody>
      </p:sp>
      <p:sp>
        <p:nvSpPr>
          <p:cNvPr id="17421" name="Textfeld 13"/>
          <p:cNvSpPr txBox="1">
            <a:spLocks noChangeArrowheads="1"/>
          </p:cNvSpPr>
          <p:nvPr/>
        </p:nvSpPr>
        <p:spPr bwMode="auto">
          <a:xfrm>
            <a:off x="200025" y="3779838"/>
            <a:ext cx="39385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 b="1" u="sng">
                <a:solidFill>
                  <a:srgbClr val="C00000"/>
                </a:solidFill>
              </a:rPr>
              <a:t>b) WBP ignoriert Beanstandungen</a:t>
            </a:r>
          </a:p>
        </p:txBody>
      </p:sp>
      <p:sp>
        <p:nvSpPr>
          <p:cNvPr id="17422" name="Rechteck 7"/>
          <p:cNvSpPr>
            <a:spLocks noChangeArrowheads="1"/>
          </p:cNvSpPr>
          <p:nvPr/>
        </p:nvSpPr>
        <p:spPr bwMode="auto">
          <a:xfrm>
            <a:off x="4176713" y="3898900"/>
            <a:ext cx="5529262" cy="206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600" u="sng"/>
              <a:t>24 Studienbewertungen beanstandet: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600"/>
              <a:t>9 Studien zum Anwendungsbereich Angst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600"/>
              <a:t>4 Studien zum Anwendungsbereich Affektive Störungen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600"/>
              <a:t>1 Studie zum Anwendungsber. Anpassung/Belastungsst.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600"/>
              <a:t>4 Studien zum Anwendungsbereich Schlafstörungen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600"/>
              <a:t>4 plus 2x2 Studien zum Anwendungsbereich Schizophrenie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600"/>
              <a:t>    problematisiert die Ablehnung sämtlicher Studien im 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600"/>
              <a:t>    Bereich XX (gemischte Studien)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6"/>
          <p:cNvSpPr>
            <a:spLocks noChangeArrowheads="1"/>
          </p:cNvSpPr>
          <p:nvPr/>
        </p:nvSpPr>
        <p:spPr bwMode="auto">
          <a:xfrm>
            <a:off x="-15875" y="4763"/>
            <a:ext cx="6723063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de-DE" altLang="de-DE" sz="2000" b="1" u="sng"/>
              <a:t>1.   Kritik am aktuellen Gutachten des WBP</a:t>
            </a:r>
          </a:p>
        </p:txBody>
      </p:sp>
      <p:sp>
        <p:nvSpPr>
          <p:cNvPr id="18435" name="Rectangle 6"/>
          <p:cNvSpPr>
            <a:spLocks noChangeArrowheads="1"/>
          </p:cNvSpPr>
          <p:nvPr/>
        </p:nvSpPr>
        <p:spPr bwMode="auto">
          <a:xfrm>
            <a:off x="273050" y="765175"/>
            <a:ext cx="3743325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de-DE" altLang="de-DE" sz="2000" b="1"/>
              <a:t>„Offener Brief“  &gt; 40 Profs.:  </a:t>
            </a:r>
          </a:p>
        </p:txBody>
      </p:sp>
      <p:sp>
        <p:nvSpPr>
          <p:cNvPr id="18436" name="Rechteck 1"/>
          <p:cNvSpPr>
            <a:spLocks noChangeArrowheads="1"/>
          </p:cNvSpPr>
          <p:nvPr/>
        </p:nvSpPr>
        <p:spPr bwMode="auto">
          <a:xfrm>
            <a:off x="4016375" y="611188"/>
            <a:ext cx="5889625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000"/>
              <a:t> </a:t>
            </a:r>
            <a:r>
              <a:rPr lang="de-DE" altLang="de-DE" sz="1800"/>
              <a:t>„….weisen wir mit aller Schärfe dieses Gutachten als tendenziös und mangelhaft zurück… </a:t>
            </a:r>
          </a:p>
        </p:txBody>
      </p:sp>
      <p:sp>
        <p:nvSpPr>
          <p:cNvPr id="18437" name="Rechteck 2"/>
          <p:cNvSpPr>
            <a:spLocks noChangeArrowheads="1"/>
          </p:cNvSpPr>
          <p:nvPr/>
        </p:nvSpPr>
        <p:spPr bwMode="auto">
          <a:xfrm>
            <a:off x="3989388" y="1281113"/>
            <a:ext cx="5572125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000"/>
              <a:t> </a:t>
            </a:r>
            <a:r>
              <a:rPr lang="de-DE" altLang="de-DE" sz="1800"/>
              <a:t>Der WBP hat …zentrale Regeln wissenschaftlichen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/>
              <a:t>   Arbeitens missachtet und verletzt“</a:t>
            </a:r>
          </a:p>
        </p:txBody>
      </p:sp>
      <p:sp>
        <p:nvSpPr>
          <p:cNvPr id="18438" name="Textfeld 6"/>
          <p:cNvSpPr txBox="1">
            <a:spLocks noChangeArrowheads="1"/>
          </p:cNvSpPr>
          <p:nvPr/>
        </p:nvSpPr>
        <p:spPr bwMode="auto">
          <a:xfrm>
            <a:off x="776288" y="1327150"/>
            <a:ext cx="224948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 b="1">
                <a:solidFill>
                  <a:srgbClr val="00B0F0"/>
                </a:solidFill>
              </a:rPr>
              <a:t>auch PD / VT / SYS</a:t>
            </a:r>
          </a:p>
        </p:txBody>
      </p:sp>
      <p:sp>
        <p:nvSpPr>
          <p:cNvPr id="18439" name="Textfeld 9"/>
          <p:cNvSpPr txBox="1">
            <a:spLocks noChangeArrowheads="1"/>
          </p:cNvSpPr>
          <p:nvPr/>
        </p:nvSpPr>
        <p:spPr bwMode="auto">
          <a:xfrm>
            <a:off x="200025" y="1908175"/>
            <a:ext cx="14668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 b="1" u="sng">
                <a:solidFill>
                  <a:srgbClr val="C00000"/>
                </a:solidFill>
              </a:rPr>
              <a:t>Hauptkritik:</a:t>
            </a:r>
          </a:p>
        </p:txBody>
      </p:sp>
      <p:sp>
        <p:nvSpPr>
          <p:cNvPr id="18440" name="Textfeld 10"/>
          <p:cNvSpPr txBox="1">
            <a:spLocks noChangeArrowheads="1"/>
          </p:cNvSpPr>
          <p:nvPr/>
        </p:nvSpPr>
        <p:spPr bwMode="auto">
          <a:xfrm>
            <a:off x="200025" y="2339975"/>
            <a:ext cx="34591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 b="1" u="sng">
                <a:solidFill>
                  <a:srgbClr val="C00000"/>
                </a:solidFill>
              </a:rPr>
              <a:t>a) Extrem knapper Ausgang: </a:t>
            </a:r>
          </a:p>
        </p:txBody>
      </p:sp>
      <p:sp>
        <p:nvSpPr>
          <p:cNvPr id="18441" name="Rechteck 11"/>
          <p:cNvSpPr>
            <a:spLocks noChangeArrowheads="1"/>
          </p:cNvSpPr>
          <p:nvPr/>
        </p:nvSpPr>
        <p:spPr bwMode="auto">
          <a:xfrm>
            <a:off x="4060825" y="2319338"/>
            <a:ext cx="5845175" cy="147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 u="sng"/>
              <a:t>29 „anerkannte“ Studien, davon: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/>
              <a:t>Affektive Störungen:   		5     </a:t>
            </a:r>
            <a:r>
              <a:rPr lang="de-DE" altLang="de-DE" sz="1800">
                <a:sym typeface="Wingdings" pitchFamily="2" charset="2"/>
              </a:rPr>
              <a:t> „anerk.“</a:t>
            </a:r>
            <a:endParaRPr lang="de-DE" altLang="de-DE" sz="18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/>
              <a:t>Angst &amp; Zwang:	       		2     </a:t>
            </a:r>
            <a:r>
              <a:rPr lang="de-DE" altLang="de-DE" sz="1800">
                <a:sym typeface="Wingdings" pitchFamily="2" charset="2"/>
              </a:rPr>
              <a:t> „</a:t>
            </a:r>
            <a:r>
              <a:rPr lang="de-DE" altLang="de-DE" sz="1800" b="1" u="sng">
                <a:solidFill>
                  <a:srgbClr val="C00000"/>
                </a:solidFill>
                <a:sym typeface="Wingdings" pitchFamily="2" charset="2"/>
              </a:rPr>
              <a:t>nicht a</a:t>
            </a:r>
            <a:r>
              <a:rPr lang="de-DE" altLang="de-DE" sz="1800">
                <a:sym typeface="Wingdings" pitchFamily="2" charset="2"/>
              </a:rPr>
              <a:t>..“</a:t>
            </a:r>
            <a:endParaRPr lang="de-DE" altLang="de-DE" sz="18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/>
              <a:t>Anpassung/Belastungsst.   	4     </a:t>
            </a:r>
            <a:r>
              <a:rPr lang="de-DE" altLang="de-DE" sz="1800">
                <a:sym typeface="Wingdings" pitchFamily="2" charset="2"/>
              </a:rPr>
              <a:t> „anerk.“</a:t>
            </a:r>
            <a:endParaRPr lang="de-DE" altLang="de-DE" sz="18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/>
              <a:t>Psych./sozial. bei somat.Krankh.     12    </a:t>
            </a:r>
            <a:r>
              <a:rPr lang="de-DE" altLang="de-DE" sz="1800">
                <a:sym typeface="Wingdings" pitchFamily="2" charset="2"/>
              </a:rPr>
              <a:t> „anerk.“</a:t>
            </a:r>
            <a:endParaRPr lang="de-DE" altLang="de-DE" sz="1800"/>
          </a:p>
        </p:txBody>
      </p:sp>
      <p:sp>
        <p:nvSpPr>
          <p:cNvPr id="6" name="Ellipse 5"/>
          <p:cNvSpPr/>
          <p:nvPr/>
        </p:nvSpPr>
        <p:spPr>
          <a:xfrm>
            <a:off x="8474075" y="2708275"/>
            <a:ext cx="1158875" cy="649288"/>
          </a:xfrm>
          <a:prstGeom prst="ellipse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cxnSp>
        <p:nvCxnSpPr>
          <p:cNvPr id="13" name="Gerade Verbindung mit Pfeil 12"/>
          <p:cNvCxnSpPr/>
          <p:nvPr/>
        </p:nvCxnSpPr>
        <p:spPr>
          <a:xfrm flipH="1">
            <a:off x="3584575" y="3141663"/>
            <a:ext cx="4889500" cy="71437"/>
          </a:xfrm>
          <a:prstGeom prst="straightConnector1">
            <a:avLst/>
          </a:prstGeom>
          <a:ln w="571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44" name="Textfeld 15"/>
          <p:cNvSpPr txBox="1">
            <a:spLocks noChangeArrowheads="1"/>
          </p:cNvSpPr>
          <p:nvPr/>
        </p:nvSpPr>
        <p:spPr bwMode="auto">
          <a:xfrm>
            <a:off x="1136650" y="2997200"/>
            <a:ext cx="26209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 b="1">
                <a:solidFill>
                  <a:srgbClr val="00B0F0"/>
                </a:solidFill>
              </a:rPr>
              <a:t>es „fehlt“ 1 (!!) Studie </a:t>
            </a:r>
          </a:p>
        </p:txBody>
      </p:sp>
      <p:sp>
        <p:nvSpPr>
          <p:cNvPr id="18445" name="Textfeld 13"/>
          <p:cNvSpPr txBox="1">
            <a:spLocks noChangeArrowheads="1"/>
          </p:cNvSpPr>
          <p:nvPr/>
        </p:nvSpPr>
        <p:spPr bwMode="auto">
          <a:xfrm>
            <a:off x="192088" y="3797300"/>
            <a:ext cx="3937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 b="1" u="sng">
                <a:solidFill>
                  <a:srgbClr val="C00000"/>
                </a:solidFill>
              </a:rPr>
              <a:t>b) WBP ignoriert Beanstandungen</a:t>
            </a:r>
          </a:p>
        </p:txBody>
      </p:sp>
      <p:sp>
        <p:nvSpPr>
          <p:cNvPr id="18446" name="Rechteck 7"/>
          <p:cNvSpPr>
            <a:spLocks noChangeArrowheads="1"/>
          </p:cNvSpPr>
          <p:nvPr/>
        </p:nvSpPr>
        <p:spPr bwMode="auto">
          <a:xfrm>
            <a:off x="4176713" y="3898900"/>
            <a:ext cx="5529262" cy="206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600" u="sng"/>
              <a:t>24 Studienbewertungen beanstandet: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600" b="1" u="sng">
                <a:solidFill>
                  <a:srgbClr val="00B0F0"/>
                </a:solidFill>
              </a:rPr>
              <a:t>9 Studien zum Anwendungsbereich Angst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600"/>
              <a:t>4 Studien zum Anwendungsbereich Affektive Störungen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600"/>
              <a:t>1 Studie zum Anwendungsber. Anpassung/Belastungsst.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600"/>
              <a:t>4 Studien zum Anwendungsbereich Schlafstörungen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600"/>
              <a:t>4 plus 2x2 Studien zum Anwendungsbereich Schizophrenie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600"/>
              <a:t>    problematisiert die Ablehnung sämtlicher Studien im 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600"/>
              <a:t>    Bereich XX (gemischte Studien) </a:t>
            </a:r>
          </a:p>
        </p:txBody>
      </p:sp>
      <p:cxnSp>
        <p:nvCxnSpPr>
          <p:cNvPr id="15" name="Gerade Verbindung mit Pfeil 14"/>
          <p:cNvCxnSpPr/>
          <p:nvPr/>
        </p:nvCxnSpPr>
        <p:spPr>
          <a:xfrm flipH="1" flipV="1">
            <a:off x="2360613" y="3357563"/>
            <a:ext cx="1768475" cy="942975"/>
          </a:xfrm>
          <a:prstGeom prst="straightConnector1">
            <a:avLst/>
          </a:prstGeom>
          <a:ln w="571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6"/>
          <p:cNvSpPr>
            <a:spLocks noChangeArrowheads="1"/>
          </p:cNvSpPr>
          <p:nvPr/>
        </p:nvSpPr>
        <p:spPr bwMode="auto">
          <a:xfrm>
            <a:off x="-15875" y="4763"/>
            <a:ext cx="6723063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de-DE" altLang="de-DE" sz="2000" b="1" u="sng"/>
              <a:t>1.   Kritik am aktuellen Gutachten des WBP</a:t>
            </a:r>
          </a:p>
        </p:txBody>
      </p:sp>
      <p:sp>
        <p:nvSpPr>
          <p:cNvPr id="19459" name="Rectangle 6"/>
          <p:cNvSpPr>
            <a:spLocks noChangeArrowheads="1"/>
          </p:cNvSpPr>
          <p:nvPr/>
        </p:nvSpPr>
        <p:spPr bwMode="auto">
          <a:xfrm>
            <a:off x="273050" y="765175"/>
            <a:ext cx="3743325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de-DE" altLang="de-DE" sz="2000" b="1"/>
              <a:t>„Offener Brief“  &gt; 40 Profs.:  </a:t>
            </a:r>
          </a:p>
        </p:txBody>
      </p:sp>
      <p:sp>
        <p:nvSpPr>
          <p:cNvPr id="19460" name="Rechteck 1"/>
          <p:cNvSpPr>
            <a:spLocks noChangeArrowheads="1"/>
          </p:cNvSpPr>
          <p:nvPr/>
        </p:nvSpPr>
        <p:spPr bwMode="auto">
          <a:xfrm>
            <a:off x="4016375" y="611188"/>
            <a:ext cx="5889625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000"/>
              <a:t> </a:t>
            </a:r>
            <a:r>
              <a:rPr lang="de-DE" altLang="de-DE" sz="1800"/>
              <a:t>„….weisen wir mit aller Schärfe dieses Gutachten als tendenziös und mangelhaft zurück… </a:t>
            </a:r>
          </a:p>
        </p:txBody>
      </p:sp>
      <p:sp>
        <p:nvSpPr>
          <p:cNvPr id="19461" name="Rechteck 2"/>
          <p:cNvSpPr>
            <a:spLocks noChangeArrowheads="1"/>
          </p:cNvSpPr>
          <p:nvPr/>
        </p:nvSpPr>
        <p:spPr bwMode="auto">
          <a:xfrm>
            <a:off x="3989388" y="1281113"/>
            <a:ext cx="5572125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000"/>
              <a:t> </a:t>
            </a:r>
            <a:r>
              <a:rPr lang="de-DE" altLang="de-DE" sz="1800"/>
              <a:t>Der WBP hat …zentrale Regeln wissenschaftlichen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/>
              <a:t>   Arbeitens missachtet und verletzt“</a:t>
            </a:r>
          </a:p>
        </p:txBody>
      </p:sp>
      <p:sp>
        <p:nvSpPr>
          <p:cNvPr id="19462" name="Textfeld 6"/>
          <p:cNvSpPr txBox="1">
            <a:spLocks noChangeArrowheads="1"/>
          </p:cNvSpPr>
          <p:nvPr/>
        </p:nvSpPr>
        <p:spPr bwMode="auto">
          <a:xfrm>
            <a:off x="776288" y="1327150"/>
            <a:ext cx="224948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 b="1">
                <a:solidFill>
                  <a:srgbClr val="00B0F0"/>
                </a:solidFill>
              </a:rPr>
              <a:t>auch PD / VT / SYS</a:t>
            </a:r>
          </a:p>
        </p:txBody>
      </p:sp>
      <p:sp>
        <p:nvSpPr>
          <p:cNvPr id="19463" name="Textfeld 9"/>
          <p:cNvSpPr txBox="1">
            <a:spLocks noChangeArrowheads="1"/>
          </p:cNvSpPr>
          <p:nvPr/>
        </p:nvSpPr>
        <p:spPr bwMode="auto">
          <a:xfrm>
            <a:off x="200025" y="1908175"/>
            <a:ext cx="14668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 b="1" u="sng">
                <a:solidFill>
                  <a:srgbClr val="C00000"/>
                </a:solidFill>
              </a:rPr>
              <a:t>Hauptkritik:</a:t>
            </a:r>
          </a:p>
        </p:txBody>
      </p:sp>
      <p:sp>
        <p:nvSpPr>
          <p:cNvPr id="19464" name="Textfeld 10"/>
          <p:cNvSpPr txBox="1">
            <a:spLocks noChangeArrowheads="1"/>
          </p:cNvSpPr>
          <p:nvPr/>
        </p:nvSpPr>
        <p:spPr bwMode="auto">
          <a:xfrm>
            <a:off x="200025" y="2339975"/>
            <a:ext cx="34591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 b="1" u="sng">
                <a:solidFill>
                  <a:srgbClr val="C00000"/>
                </a:solidFill>
              </a:rPr>
              <a:t>a) Extrem knapper Ausgang: </a:t>
            </a:r>
          </a:p>
        </p:txBody>
      </p:sp>
      <p:sp>
        <p:nvSpPr>
          <p:cNvPr id="19465" name="Rechteck 11"/>
          <p:cNvSpPr>
            <a:spLocks noChangeArrowheads="1"/>
          </p:cNvSpPr>
          <p:nvPr/>
        </p:nvSpPr>
        <p:spPr bwMode="auto">
          <a:xfrm>
            <a:off x="4060825" y="2319338"/>
            <a:ext cx="5845175" cy="147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 u="sng"/>
              <a:t>29 „anerkannte“ Studien, davon: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/>
              <a:t>Affektive Störungen:   		5     </a:t>
            </a:r>
            <a:r>
              <a:rPr lang="de-DE" altLang="de-DE" sz="1800">
                <a:sym typeface="Wingdings" pitchFamily="2" charset="2"/>
              </a:rPr>
              <a:t> „anerk.“</a:t>
            </a:r>
            <a:endParaRPr lang="de-DE" altLang="de-DE" sz="18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/>
              <a:t>Angst &amp; Zwang:	       		2     </a:t>
            </a:r>
            <a:r>
              <a:rPr lang="de-DE" altLang="de-DE" sz="1800">
                <a:sym typeface="Wingdings" pitchFamily="2" charset="2"/>
              </a:rPr>
              <a:t> „</a:t>
            </a:r>
            <a:r>
              <a:rPr lang="de-DE" altLang="de-DE" sz="1800" b="1" u="sng">
                <a:solidFill>
                  <a:srgbClr val="C00000"/>
                </a:solidFill>
                <a:sym typeface="Wingdings" pitchFamily="2" charset="2"/>
              </a:rPr>
              <a:t>nicht a</a:t>
            </a:r>
            <a:r>
              <a:rPr lang="de-DE" altLang="de-DE" sz="1800">
                <a:sym typeface="Wingdings" pitchFamily="2" charset="2"/>
              </a:rPr>
              <a:t>..“</a:t>
            </a:r>
            <a:endParaRPr lang="de-DE" altLang="de-DE" sz="18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/>
              <a:t>Anpassung/Belastungsst.   	4     </a:t>
            </a:r>
            <a:r>
              <a:rPr lang="de-DE" altLang="de-DE" sz="1800">
                <a:sym typeface="Wingdings" pitchFamily="2" charset="2"/>
              </a:rPr>
              <a:t> „anerk.“</a:t>
            </a:r>
            <a:endParaRPr lang="de-DE" altLang="de-DE" sz="18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/>
              <a:t>Psych./sozial. bei somat.Krankh.     12    </a:t>
            </a:r>
            <a:r>
              <a:rPr lang="de-DE" altLang="de-DE" sz="1800">
                <a:sym typeface="Wingdings" pitchFamily="2" charset="2"/>
              </a:rPr>
              <a:t> „anerk.“</a:t>
            </a:r>
            <a:endParaRPr lang="de-DE" altLang="de-DE" sz="1800"/>
          </a:p>
        </p:txBody>
      </p:sp>
      <p:sp>
        <p:nvSpPr>
          <p:cNvPr id="6" name="Ellipse 5"/>
          <p:cNvSpPr/>
          <p:nvPr/>
        </p:nvSpPr>
        <p:spPr>
          <a:xfrm>
            <a:off x="8474075" y="2708275"/>
            <a:ext cx="1158875" cy="649288"/>
          </a:xfrm>
          <a:prstGeom prst="ellipse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cxnSp>
        <p:nvCxnSpPr>
          <p:cNvPr id="13" name="Gerade Verbindung mit Pfeil 12"/>
          <p:cNvCxnSpPr/>
          <p:nvPr/>
        </p:nvCxnSpPr>
        <p:spPr>
          <a:xfrm flipH="1">
            <a:off x="3584575" y="3141663"/>
            <a:ext cx="4889500" cy="71437"/>
          </a:xfrm>
          <a:prstGeom prst="straightConnector1">
            <a:avLst/>
          </a:prstGeom>
          <a:ln w="571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68" name="Textfeld 15"/>
          <p:cNvSpPr txBox="1">
            <a:spLocks noChangeArrowheads="1"/>
          </p:cNvSpPr>
          <p:nvPr/>
        </p:nvSpPr>
        <p:spPr bwMode="auto">
          <a:xfrm>
            <a:off x="1136650" y="2997200"/>
            <a:ext cx="26209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 b="1">
                <a:solidFill>
                  <a:srgbClr val="00B0F0"/>
                </a:solidFill>
              </a:rPr>
              <a:t>es „fehlt“ 1 (!!) Studie </a:t>
            </a:r>
          </a:p>
        </p:txBody>
      </p:sp>
      <p:sp>
        <p:nvSpPr>
          <p:cNvPr id="19469" name="Textfeld 13"/>
          <p:cNvSpPr txBox="1">
            <a:spLocks noChangeArrowheads="1"/>
          </p:cNvSpPr>
          <p:nvPr/>
        </p:nvSpPr>
        <p:spPr bwMode="auto">
          <a:xfrm>
            <a:off x="192088" y="3797300"/>
            <a:ext cx="3937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 b="1" u="sng">
                <a:solidFill>
                  <a:srgbClr val="C00000"/>
                </a:solidFill>
              </a:rPr>
              <a:t>b) WBP ignoriert Beanstandungen</a:t>
            </a:r>
          </a:p>
        </p:txBody>
      </p:sp>
      <p:sp>
        <p:nvSpPr>
          <p:cNvPr id="19470" name="Rechteck 7"/>
          <p:cNvSpPr>
            <a:spLocks noChangeArrowheads="1"/>
          </p:cNvSpPr>
          <p:nvPr/>
        </p:nvSpPr>
        <p:spPr bwMode="auto">
          <a:xfrm>
            <a:off x="4176713" y="3898900"/>
            <a:ext cx="5529262" cy="206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600" u="sng"/>
              <a:t>24 Studienbewertungen beanstandet: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600" b="1" u="sng">
                <a:solidFill>
                  <a:srgbClr val="00B0F0"/>
                </a:solidFill>
              </a:rPr>
              <a:t>9 Studien zum Anwendungsbereich Angst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600"/>
              <a:t>4 Studien zum Anwendungsbereich Affektive Störungen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600"/>
              <a:t>1 Studie zum Anwendungsber. Anpassung/Belastungsst.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600"/>
              <a:t>4 Studien zum Anwendungsbereich Schlafstörungen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600"/>
              <a:t>4 plus 2x2 Studien zum Anwendungsbereich Schizophrenie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600"/>
              <a:t>    problematisiert die Ablehnung sämtlicher Studien im 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600"/>
              <a:t>    Bereich XX (gemischte Studien) </a:t>
            </a:r>
          </a:p>
        </p:txBody>
      </p:sp>
      <p:cxnSp>
        <p:nvCxnSpPr>
          <p:cNvPr id="15" name="Gerade Verbindung mit Pfeil 14"/>
          <p:cNvCxnSpPr/>
          <p:nvPr/>
        </p:nvCxnSpPr>
        <p:spPr>
          <a:xfrm flipH="1" flipV="1">
            <a:off x="2360613" y="3357563"/>
            <a:ext cx="1768475" cy="942975"/>
          </a:xfrm>
          <a:prstGeom prst="straightConnector1">
            <a:avLst/>
          </a:prstGeom>
          <a:ln w="571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72" name="Textfeld 16"/>
          <p:cNvSpPr txBox="1">
            <a:spLocks noChangeArrowheads="1"/>
          </p:cNvSpPr>
          <p:nvPr/>
        </p:nvSpPr>
        <p:spPr bwMode="auto">
          <a:xfrm>
            <a:off x="461963" y="4292600"/>
            <a:ext cx="366712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 b="1">
                <a:solidFill>
                  <a:srgbClr val="00B0F0"/>
                </a:solidFill>
              </a:rPr>
              <a:t>Beanstandungen nicht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 b="1">
                <a:solidFill>
                  <a:srgbClr val="00B0F0"/>
                </a:solidFill>
              </a:rPr>
              <a:t>„Meinungen“ der AGHPT,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 b="1">
                <a:solidFill>
                  <a:srgbClr val="00B0F0"/>
                </a:solidFill>
              </a:rPr>
              <a:t>sondern </a:t>
            </a:r>
            <a:r>
              <a:rPr lang="de-DE" altLang="de-DE" sz="1800" b="1" u="sng">
                <a:solidFill>
                  <a:srgbClr val="00B0F0"/>
                </a:solidFill>
              </a:rPr>
              <a:t>neutrale</a:t>
            </a:r>
            <a:r>
              <a:rPr lang="de-DE" altLang="de-DE" sz="1800" b="1">
                <a:solidFill>
                  <a:srgbClr val="00B0F0"/>
                </a:solidFill>
              </a:rPr>
              <a:t>  Gremien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 b="1">
                <a:solidFill>
                  <a:srgbClr val="00B0F0"/>
                </a:solidFill>
              </a:rPr>
              <a:t>(WBP 2002, Expert.BPtK, G-BA)</a:t>
            </a:r>
            <a:endParaRPr lang="de-DE" altLang="de-DE" sz="1800" b="1" u="sng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6"/>
          <p:cNvSpPr>
            <a:spLocks noChangeArrowheads="1"/>
          </p:cNvSpPr>
          <p:nvPr/>
        </p:nvSpPr>
        <p:spPr bwMode="auto">
          <a:xfrm>
            <a:off x="-15875" y="4763"/>
            <a:ext cx="6723063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de-DE" altLang="de-DE" sz="2000" b="1" u="sng"/>
              <a:t>1.   Kritik am aktuellen Gutachten des WBP</a:t>
            </a:r>
          </a:p>
        </p:txBody>
      </p:sp>
      <p:sp>
        <p:nvSpPr>
          <p:cNvPr id="20483" name="Rectangle 6"/>
          <p:cNvSpPr>
            <a:spLocks noChangeArrowheads="1"/>
          </p:cNvSpPr>
          <p:nvPr/>
        </p:nvSpPr>
        <p:spPr bwMode="auto">
          <a:xfrm>
            <a:off x="273050" y="765175"/>
            <a:ext cx="3743325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de-DE" altLang="de-DE" sz="2000" b="1"/>
              <a:t>„Offener Brief“  &gt; 40 Profs.:  </a:t>
            </a:r>
          </a:p>
        </p:txBody>
      </p:sp>
      <p:sp>
        <p:nvSpPr>
          <p:cNvPr id="20484" name="Rechteck 1"/>
          <p:cNvSpPr>
            <a:spLocks noChangeArrowheads="1"/>
          </p:cNvSpPr>
          <p:nvPr/>
        </p:nvSpPr>
        <p:spPr bwMode="auto">
          <a:xfrm>
            <a:off x="4016375" y="611188"/>
            <a:ext cx="5889625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000"/>
              <a:t> </a:t>
            </a:r>
            <a:r>
              <a:rPr lang="de-DE" altLang="de-DE" sz="1800"/>
              <a:t>„….weisen wir mit aller Schärfe dieses Gutachten als tendenziös und mangelhaft zurück… </a:t>
            </a:r>
          </a:p>
        </p:txBody>
      </p:sp>
      <p:sp>
        <p:nvSpPr>
          <p:cNvPr id="20485" name="Rechteck 2"/>
          <p:cNvSpPr>
            <a:spLocks noChangeArrowheads="1"/>
          </p:cNvSpPr>
          <p:nvPr/>
        </p:nvSpPr>
        <p:spPr bwMode="auto">
          <a:xfrm>
            <a:off x="3989388" y="1281113"/>
            <a:ext cx="5572125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000"/>
              <a:t> </a:t>
            </a:r>
            <a:r>
              <a:rPr lang="de-DE" altLang="de-DE" sz="1800"/>
              <a:t>Der WBP hat …zentrale Regeln wissenschaftlichen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/>
              <a:t>   Arbeitens missachtet und verletzt“</a:t>
            </a:r>
          </a:p>
        </p:txBody>
      </p:sp>
      <p:sp>
        <p:nvSpPr>
          <p:cNvPr id="20486" name="Textfeld 6"/>
          <p:cNvSpPr txBox="1">
            <a:spLocks noChangeArrowheads="1"/>
          </p:cNvSpPr>
          <p:nvPr/>
        </p:nvSpPr>
        <p:spPr bwMode="auto">
          <a:xfrm>
            <a:off x="776288" y="1327150"/>
            <a:ext cx="224948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 b="1">
                <a:solidFill>
                  <a:srgbClr val="00B0F0"/>
                </a:solidFill>
              </a:rPr>
              <a:t>auch PD / VT / SYS</a:t>
            </a:r>
          </a:p>
        </p:txBody>
      </p:sp>
      <p:sp>
        <p:nvSpPr>
          <p:cNvPr id="20487" name="Textfeld 9"/>
          <p:cNvSpPr txBox="1">
            <a:spLocks noChangeArrowheads="1"/>
          </p:cNvSpPr>
          <p:nvPr/>
        </p:nvSpPr>
        <p:spPr bwMode="auto">
          <a:xfrm>
            <a:off x="200025" y="1908175"/>
            <a:ext cx="14668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 b="1" u="sng">
                <a:solidFill>
                  <a:srgbClr val="C00000"/>
                </a:solidFill>
              </a:rPr>
              <a:t>Hauptkritik:</a:t>
            </a:r>
          </a:p>
        </p:txBody>
      </p:sp>
      <p:sp>
        <p:nvSpPr>
          <p:cNvPr id="20488" name="Textfeld 10"/>
          <p:cNvSpPr txBox="1">
            <a:spLocks noChangeArrowheads="1"/>
          </p:cNvSpPr>
          <p:nvPr/>
        </p:nvSpPr>
        <p:spPr bwMode="auto">
          <a:xfrm>
            <a:off x="200025" y="2339975"/>
            <a:ext cx="34591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 b="1" u="sng">
                <a:solidFill>
                  <a:srgbClr val="C00000"/>
                </a:solidFill>
              </a:rPr>
              <a:t>a) Extrem knapper Ausgang: </a:t>
            </a:r>
          </a:p>
        </p:txBody>
      </p:sp>
      <p:sp>
        <p:nvSpPr>
          <p:cNvPr id="20489" name="Rechteck 11"/>
          <p:cNvSpPr>
            <a:spLocks noChangeArrowheads="1"/>
          </p:cNvSpPr>
          <p:nvPr/>
        </p:nvSpPr>
        <p:spPr bwMode="auto">
          <a:xfrm>
            <a:off x="4060825" y="2319338"/>
            <a:ext cx="5845175" cy="147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 u="sng"/>
              <a:t>29 „anerkannte“ Studien, davon: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/>
              <a:t>Affektive Störungen:   		5     </a:t>
            </a:r>
            <a:r>
              <a:rPr lang="de-DE" altLang="de-DE" sz="1800">
                <a:sym typeface="Wingdings" pitchFamily="2" charset="2"/>
              </a:rPr>
              <a:t> „anerk.“</a:t>
            </a:r>
            <a:endParaRPr lang="de-DE" altLang="de-DE" sz="18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/>
              <a:t>Angst &amp; Zwang:	       		2     </a:t>
            </a:r>
            <a:r>
              <a:rPr lang="de-DE" altLang="de-DE" sz="1800">
                <a:sym typeface="Wingdings" pitchFamily="2" charset="2"/>
              </a:rPr>
              <a:t> „</a:t>
            </a:r>
            <a:r>
              <a:rPr lang="de-DE" altLang="de-DE" sz="1800" b="1" u="sng">
                <a:solidFill>
                  <a:srgbClr val="C00000"/>
                </a:solidFill>
                <a:sym typeface="Wingdings" pitchFamily="2" charset="2"/>
              </a:rPr>
              <a:t>nicht a</a:t>
            </a:r>
            <a:r>
              <a:rPr lang="de-DE" altLang="de-DE" sz="1800">
                <a:sym typeface="Wingdings" pitchFamily="2" charset="2"/>
              </a:rPr>
              <a:t>..“</a:t>
            </a:r>
            <a:endParaRPr lang="de-DE" altLang="de-DE" sz="18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/>
              <a:t>Anpassung/Belastungsst.   	4     </a:t>
            </a:r>
            <a:r>
              <a:rPr lang="de-DE" altLang="de-DE" sz="1800">
                <a:sym typeface="Wingdings" pitchFamily="2" charset="2"/>
              </a:rPr>
              <a:t> „anerk.“</a:t>
            </a:r>
            <a:endParaRPr lang="de-DE" altLang="de-DE" sz="18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/>
              <a:t>Psych./sozial. bei somat.Krankh.     12    </a:t>
            </a:r>
            <a:r>
              <a:rPr lang="de-DE" altLang="de-DE" sz="1800">
                <a:sym typeface="Wingdings" pitchFamily="2" charset="2"/>
              </a:rPr>
              <a:t> „anerk.“</a:t>
            </a:r>
            <a:endParaRPr lang="de-DE" altLang="de-DE" sz="1800"/>
          </a:p>
        </p:txBody>
      </p:sp>
      <p:sp>
        <p:nvSpPr>
          <p:cNvPr id="6" name="Ellipse 5"/>
          <p:cNvSpPr/>
          <p:nvPr/>
        </p:nvSpPr>
        <p:spPr>
          <a:xfrm>
            <a:off x="8474075" y="2708275"/>
            <a:ext cx="1158875" cy="649288"/>
          </a:xfrm>
          <a:prstGeom prst="ellipse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cxnSp>
        <p:nvCxnSpPr>
          <p:cNvPr id="13" name="Gerade Verbindung mit Pfeil 12"/>
          <p:cNvCxnSpPr/>
          <p:nvPr/>
        </p:nvCxnSpPr>
        <p:spPr>
          <a:xfrm flipH="1">
            <a:off x="3584575" y="3141663"/>
            <a:ext cx="4889500" cy="71437"/>
          </a:xfrm>
          <a:prstGeom prst="straightConnector1">
            <a:avLst/>
          </a:prstGeom>
          <a:ln w="571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92" name="Textfeld 15"/>
          <p:cNvSpPr txBox="1">
            <a:spLocks noChangeArrowheads="1"/>
          </p:cNvSpPr>
          <p:nvPr/>
        </p:nvSpPr>
        <p:spPr bwMode="auto">
          <a:xfrm>
            <a:off x="1136650" y="2997200"/>
            <a:ext cx="26209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 b="1">
                <a:solidFill>
                  <a:srgbClr val="00B0F0"/>
                </a:solidFill>
              </a:rPr>
              <a:t>es „fehlt“ 1 (!!) Studie </a:t>
            </a:r>
          </a:p>
        </p:txBody>
      </p:sp>
      <p:sp>
        <p:nvSpPr>
          <p:cNvPr id="20493" name="Textfeld 13"/>
          <p:cNvSpPr txBox="1">
            <a:spLocks noChangeArrowheads="1"/>
          </p:cNvSpPr>
          <p:nvPr/>
        </p:nvSpPr>
        <p:spPr bwMode="auto">
          <a:xfrm>
            <a:off x="192088" y="3797300"/>
            <a:ext cx="3937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 b="1" u="sng">
                <a:solidFill>
                  <a:srgbClr val="C00000"/>
                </a:solidFill>
              </a:rPr>
              <a:t>b) WBP ignoriert Beanstandungen</a:t>
            </a:r>
          </a:p>
        </p:txBody>
      </p:sp>
      <p:sp>
        <p:nvSpPr>
          <p:cNvPr id="20494" name="Rechteck 7"/>
          <p:cNvSpPr>
            <a:spLocks noChangeArrowheads="1"/>
          </p:cNvSpPr>
          <p:nvPr/>
        </p:nvSpPr>
        <p:spPr bwMode="auto">
          <a:xfrm>
            <a:off x="4176713" y="3898900"/>
            <a:ext cx="5529262" cy="206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600" u="sng"/>
              <a:t>24 Studienbewertungen beanstandet: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600" b="1" u="sng">
                <a:solidFill>
                  <a:srgbClr val="00B0F0"/>
                </a:solidFill>
              </a:rPr>
              <a:t>9 Studien zum Anwendungsbereich Angst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600"/>
              <a:t>4 Studien zum Anwendungsbereich Affektive Störungen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600"/>
              <a:t>1 Studie zum Anwendungsber. Anpassung/Belastungsst.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600"/>
              <a:t>4 Studien zum Anwendungsbereich Schlafstörungen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600"/>
              <a:t>4 plus 2x2 Studien zum Anwendungsbereich Schizophrenie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600"/>
              <a:t>    problematisiert die Ablehnung sämtlicher Studien im 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600"/>
              <a:t>    Bereich XX (gemischte Studien) </a:t>
            </a:r>
          </a:p>
        </p:txBody>
      </p:sp>
      <p:cxnSp>
        <p:nvCxnSpPr>
          <p:cNvPr id="15" name="Gerade Verbindung mit Pfeil 14"/>
          <p:cNvCxnSpPr/>
          <p:nvPr/>
        </p:nvCxnSpPr>
        <p:spPr>
          <a:xfrm flipH="1" flipV="1">
            <a:off x="2360613" y="3357563"/>
            <a:ext cx="1768475" cy="942975"/>
          </a:xfrm>
          <a:prstGeom prst="straightConnector1">
            <a:avLst/>
          </a:prstGeom>
          <a:ln w="571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96" name="Textfeld 16"/>
          <p:cNvSpPr txBox="1">
            <a:spLocks noChangeArrowheads="1"/>
          </p:cNvSpPr>
          <p:nvPr/>
        </p:nvSpPr>
        <p:spPr bwMode="auto">
          <a:xfrm>
            <a:off x="461963" y="4292600"/>
            <a:ext cx="366712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 b="1">
                <a:solidFill>
                  <a:srgbClr val="00B0F0"/>
                </a:solidFill>
              </a:rPr>
              <a:t>Beanstandungen nicht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 b="1">
                <a:solidFill>
                  <a:srgbClr val="00B0F0"/>
                </a:solidFill>
              </a:rPr>
              <a:t>„Meinungen“ der AGHPT,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 b="1">
                <a:solidFill>
                  <a:srgbClr val="00B0F0"/>
                </a:solidFill>
              </a:rPr>
              <a:t>sondern </a:t>
            </a:r>
            <a:r>
              <a:rPr lang="de-DE" altLang="de-DE" sz="1800" b="1" u="sng">
                <a:solidFill>
                  <a:srgbClr val="00B0F0"/>
                </a:solidFill>
              </a:rPr>
              <a:t>neutrale</a:t>
            </a:r>
            <a:r>
              <a:rPr lang="de-DE" altLang="de-DE" sz="1800" b="1">
                <a:solidFill>
                  <a:srgbClr val="00B0F0"/>
                </a:solidFill>
              </a:rPr>
              <a:t>  Gremien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 b="1">
                <a:solidFill>
                  <a:srgbClr val="00B0F0"/>
                </a:solidFill>
              </a:rPr>
              <a:t>(WBP 2002, Expert.BPtK, G-BA)</a:t>
            </a:r>
            <a:endParaRPr lang="de-DE" altLang="de-DE" sz="1800" b="1" u="sng">
              <a:solidFill>
                <a:srgbClr val="00B0F0"/>
              </a:solidFill>
            </a:endParaRPr>
          </a:p>
        </p:txBody>
      </p:sp>
      <p:sp>
        <p:nvSpPr>
          <p:cNvPr id="20497" name="Textfeld 17"/>
          <p:cNvSpPr txBox="1">
            <a:spLocks noChangeArrowheads="1"/>
          </p:cNvSpPr>
          <p:nvPr/>
        </p:nvSpPr>
        <p:spPr bwMode="auto">
          <a:xfrm>
            <a:off x="57150" y="6011863"/>
            <a:ext cx="46418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 b="1" u="sng">
                <a:solidFill>
                  <a:srgbClr val="C00000"/>
                </a:solidFill>
              </a:rPr>
              <a:t>c) WBP ändert willkürlich Zuordnungen</a:t>
            </a:r>
          </a:p>
        </p:txBody>
      </p:sp>
      <p:sp>
        <p:nvSpPr>
          <p:cNvPr id="20498" name="Textfeld 8"/>
          <p:cNvSpPr txBox="1">
            <a:spLocks noChangeArrowheads="1"/>
          </p:cNvSpPr>
          <p:nvPr/>
        </p:nvSpPr>
        <p:spPr bwMode="auto">
          <a:xfrm>
            <a:off x="4491038" y="6021388"/>
            <a:ext cx="4926012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600"/>
              <a:t>von 27 vom WBP 2000/2002 "anerkannte" Studien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600"/>
              <a:t>wurden 26 (!!) </a:t>
            </a:r>
            <a:r>
              <a:rPr lang="de-DE" altLang="de-DE" sz="1600" b="1" u="sng"/>
              <a:t>nicht</a:t>
            </a:r>
            <a:r>
              <a:rPr lang="de-DE" altLang="de-DE" sz="1600"/>
              <a:t> "anerkannt. </a:t>
            </a:r>
            <a:r>
              <a:rPr lang="de-DE" altLang="de-DE" sz="1600" b="1" u="sng">
                <a:solidFill>
                  <a:srgbClr val="C00000"/>
                </a:solidFill>
              </a:rPr>
              <a:t>Tlws. „keine HPT“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600" b="1" u="sng">
                <a:solidFill>
                  <a:srgbClr val="00B0F0"/>
                </a:solidFill>
              </a:rPr>
              <a:t>z.B. Ascher-Studie,    Teusch: Habil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6"/>
          <p:cNvSpPr>
            <a:spLocks noChangeArrowheads="1"/>
          </p:cNvSpPr>
          <p:nvPr/>
        </p:nvSpPr>
        <p:spPr bwMode="auto">
          <a:xfrm>
            <a:off x="631825" y="1701800"/>
            <a:ext cx="4897438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de-DE" altLang="de-DE" sz="2000" b="1" u="sng"/>
              <a:t>aus Zeitgründen 3 Aspekte</a:t>
            </a:r>
            <a:r>
              <a:rPr lang="de-DE" altLang="de-DE" sz="2000" b="1"/>
              <a:t>:</a:t>
            </a:r>
          </a:p>
        </p:txBody>
      </p:sp>
      <p:pic>
        <p:nvPicPr>
          <p:cNvPr id="3075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" y="19050"/>
            <a:ext cx="2932113" cy="146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3475" y="3419475"/>
            <a:ext cx="19050" cy="19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5875" y="3571875"/>
            <a:ext cx="19050" cy="19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2775" y="476250"/>
            <a:ext cx="6621463" cy="70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" name="Gerade Verbindung 2"/>
          <p:cNvCxnSpPr/>
          <p:nvPr/>
        </p:nvCxnSpPr>
        <p:spPr>
          <a:xfrm flipV="1">
            <a:off x="200025" y="1466850"/>
            <a:ext cx="9574213" cy="174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80" name="Rechteck 4"/>
          <p:cNvSpPr>
            <a:spLocks noChangeArrowheads="1"/>
          </p:cNvSpPr>
          <p:nvPr/>
        </p:nvSpPr>
        <p:spPr bwMode="auto">
          <a:xfrm>
            <a:off x="7545388" y="1700213"/>
            <a:ext cx="1911350" cy="400050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000" b="1">
                <a:solidFill>
                  <a:srgbClr val="C00000"/>
                </a:solidFill>
              </a:rPr>
              <a:t>www.aghpt.de</a:t>
            </a:r>
          </a:p>
        </p:txBody>
      </p:sp>
      <p:pic>
        <p:nvPicPr>
          <p:cNvPr id="3081" name="Picture 6" descr="UNILOGO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3138" y="5949950"/>
            <a:ext cx="2667000" cy="881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2" name="Text Box 7"/>
          <p:cNvSpPr txBox="1">
            <a:spLocks noChangeArrowheads="1"/>
          </p:cNvSpPr>
          <p:nvPr/>
        </p:nvSpPr>
        <p:spPr bwMode="auto">
          <a:xfrm>
            <a:off x="3617913" y="5589588"/>
            <a:ext cx="2559050" cy="415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7287" tIns="53643" rIns="107287" bIns="53643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de-DE" altLang="de-DE" sz="2000" b="1">
                <a:solidFill>
                  <a:srgbClr val="000099"/>
                </a:solidFill>
                <a:latin typeface="Times New Roman" pitchFamily="18" charset="0"/>
              </a:rPr>
              <a:t>Prof. Dr. Jürgen Kriz</a:t>
            </a:r>
          </a:p>
        </p:txBody>
      </p:sp>
      <p:sp>
        <p:nvSpPr>
          <p:cNvPr id="9" name="Pfeil nach rechts 8"/>
          <p:cNvSpPr/>
          <p:nvPr/>
        </p:nvSpPr>
        <p:spPr>
          <a:xfrm>
            <a:off x="4808538" y="1844675"/>
            <a:ext cx="2559050" cy="144463"/>
          </a:xfrm>
          <a:prstGeom prst="rightArrow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3084" name="Rectangle 6"/>
          <p:cNvSpPr>
            <a:spLocks noChangeArrowheads="1"/>
          </p:cNvSpPr>
          <p:nvPr/>
        </p:nvSpPr>
        <p:spPr bwMode="auto">
          <a:xfrm>
            <a:off x="5392738" y="1484313"/>
            <a:ext cx="1574800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de-DE" altLang="de-DE" sz="1800" b="1">
                <a:solidFill>
                  <a:srgbClr val="0070C0"/>
                </a:solidFill>
              </a:rPr>
              <a:t>Dokumente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6"/>
          <p:cNvSpPr>
            <a:spLocks noChangeArrowheads="1"/>
          </p:cNvSpPr>
          <p:nvPr/>
        </p:nvSpPr>
        <p:spPr bwMode="auto">
          <a:xfrm>
            <a:off x="11113" y="-26988"/>
            <a:ext cx="7750175" cy="4000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de-DE" altLang="de-DE" sz="2000" b="1"/>
              <a:t>2.   Welche Psychotherapie-Bewertung wollen  WIR/</a:t>
            </a:r>
            <a:r>
              <a:rPr lang="de-DE" altLang="de-DE" sz="2000" b="1">
                <a:sym typeface="Wingdings" pitchFamily="2" charset="2"/>
              </a:rPr>
              <a:t> SIE !!</a:t>
            </a:r>
            <a:endParaRPr lang="de-DE" altLang="de-DE" sz="20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6"/>
          <p:cNvSpPr>
            <a:spLocks noChangeArrowheads="1"/>
          </p:cNvSpPr>
          <p:nvPr/>
        </p:nvSpPr>
        <p:spPr bwMode="auto">
          <a:xfrm>
            <a:off x="11113" y="-26988"/>
            <a:ext cx="7750175" cy="4000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de-DE" altLang="de-DE" sz="2000" b="1"/>
              <a:t>2.   Welche Psychotherapie-Bewertung wollen  WIR/</a:t>
            </a:r>
            <a:r>
              <a:rPr lang="de-DE" altLang="de-DE" sz="2000" b="1">
                <a:sym typeface="Wingdings" pitchFamily="2" charset="2"/>
              </a:rPr>
              <a:t> SIE !!</a:t>
            </a:r>
            <a:endParaRPr lang="de-DE" altLang="de-DE" sz="2000" b="1"/>
          </a:p>
        </p:txBody>
      </p:sp>
      <p:sp>
        <p:nvSpPr>
          <p:cNvPr id="22531" name="Textfeld 4"/>
          <p:cNvSpPr txBox="1">
            <a:spLocks noChangeArrowheads="1"/>
          </p:cNvSpPr>
          <p:nvPr/>
        </p:nvSpPr>
        <p:spPr bwMode="auto">
          <a:xfrm>
            <a:off x="414338" y="579438"/>
            <a:ext cx="79263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 b="1" u="sng">
                <a:solidFill>
                  <a:srgbClr val="C00000"/>
                </a:solidFill>
              </a:rPr>
              <a:t>a) Soll ein WBP alle 4 wissenschaftlichen „Verfahren“ repräsentieren ?</a:t>
            </a:r>
          </a:p>
        </p:txBody>
      </p:sp>
      <p:sp>
        <p:nvSpPr>
          <p:cNvPr id="22532" name="Rechteck 1"/>
          <p:cNvSpPr>
            <a:spLocks noChangeArrowheads="1"/>
          </p:cNvSpPr>
          <p:nvPr/>
        </p:nvSpPr>
        <p:spPr bwMode="auto">
          <a:xfrm>
            <a:off x="920750" y="973138"/>
            <a:ext cx="80645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 u="sng">
                <a:solidFill>
                  <a:srgbClr val="0070C0"/>
                </a:solidFill>
              </a:rPr>
              <a:t>Bundesverwaltungsgerichts vom 30.4. 2009 (BVerwG 3C 4.08) zum WBP</a:t>
            </a:r>
            <a:r>
              <a:rPr lang="de-DE" altLang="de-DE" sz="1800">
                <a:solidFill>
                  <a:srgbClr val="0070C0"/>
                </a:solidFill>
              </a:rPr>
              <a:t>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 b="1" i="1"/>
              <a:t>Seine plurale Zusammensetzung soll Einseitigkeit zugunsten bestimmter Interessengruppen oder Therapierichtungen verhindern und eine höhere Richtigkeitsgewähr bieten</a:t>
            </a:r>
            <a:r>
              <a:rPr lang="de-DE" altLang="de-DE" sz="1800"/>
              <a:t>.“</a:t>
            </a:r>
            <a:r>
              <a:rPr lang="de-DE" altLang="de-DE" sz="1800">
                <a:solidFill>
                  <a:srgbClr val="0070C0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6"/>
          <p:cNvSpPr>
            <a:spLocks noChangeArrowheads="1"/>
          </p:cNvSpPr>
          <p:nvPr/>
        </p:nvSpPr>
        <p:spPr bwMode="auto">
          <a:xfrm>
            <a:off x="11113" y="-26988"/>
            <a:ext cx="7750175" cy="4000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de-DE" altLang="de-DE" sz="2000" b="1"/>
              <a:t>2.   Welche Psychotherapie-Bewertung wollen  WIR/</a:t>
            </a:r>
            <a:r>
              <a:rPr lang="de-DE" altLang="de-DE" sz="2000" b="1">
                <a:sym typeface="Wingdings" pitchFamily="2" charset="2"/>
              </a:rPr>
              <a:t> SIE !!</a:t>
            </a:r>
            <a:endParaRPr lang="de-DE" altLang="de-DE" sz="2000" b="1"/>
          </a:p>
        </p:txBody>
      </p:sp>
      <p:sp>
        <p:nvSpPr>
          <p:cNvPr id="23555" name="Textfeld 4"/>
          <p:cNvSpPr txBox="1">
            <a:spLocks noChangeArrowheads="1"/>
          </p:cNvSpPr>
          <p:nvPr/>
        </p:nvSpPr>
        <p:spPr bwMode="auto">
          <a:xfrm>
            <a:off x="414338" y="579438"/>
            <a:ext cx="79263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 b="1" u="sng">
                <a:solidFill>
                  <a:srgbClr val="C00000"/>
                </a:solidFill>
              </a:rPr>
              <a:t>a) Soll ein WBP alle 4 wissenschaftlichen „Verfahren“ repräsentieren ?</a:t>
            </a:r>
          </a:p>
        </p:txBody>
      </p:sp>
      <p:sp>
        <p:nvSpPr>
          <p:cNvPr id="23556" name="Rechteck 1"/>
          <p:cNvSpPr>
            <a:spLocks noChangeArrowheads="1"/>
          </p:cNvSpPr>
          <p:nvPr/>
        </p:nvSpPr>
        <p:spPr bwMode="auto">
          <a:xfrm>
            <a:off x="920750" y="973138"/>
            <a:ext cx="80645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 u="sng">
                <a:solidFill>
                  <a:srgbClr val="0070C0"/>
                </a:solidFill>
              </a:rPr>
              <a:t>Bundesverwaltungsgerichts vom 30.4. 2009 (BVerwG 3C 4.08) zum WBP</a:t>
            </a:r>
            <a:r>
              <a:rPr lang="de-DE" altLang="de-DE" sz="1800">
                <a:solidFill>
                  <a:srgbClr val="0070C0"/>
                </a:solidFill>
              </a:rPr>
              <a:t>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 b="1" i="1"/>
              <a:t>Seine plurale Zusammensetzung soll Einseitigkeit zugunsten bestimmter Interessengruppen oder Therapierichtungen verhindern und eine höhere Richtigkeitsgewähr bieten</a:t>
            </a:r>
            <a:r>
              <a:rPr lang="de-DE" altLang="de-DE" sz="1800"/>
              <a:t>.“</a:t>
            </a:r>
            <a:r>
              <a:rPr lang="de-DE" altLang="de-DE" sz="1800">
                <a:solidFill>
                  <a:srgbClr val="0070C0"/>
                </a:solidFill>
              </a:rPr>
              <a:t> </a:t>
            </a:r>
          </a:p>
        </p:txBody>
      </p:sp>
      <p:sp>
        <p:nvSpPr>
          <p:cNvPr id="6" name="Textfeld 5"/>
          <p:cNvSpPr txBox="1"/>
          <p:nvPr/>
        </p:nvSpPr>
        <p:spPr>
          <a:xfrm>
            <a:off x="128588" y="2244725"/>
            <a:ext cx="9637712" cy="17541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de-DE" sz="1800" dirty="0"/>
              <a:t>Hinweise auf „Einseitigkeit“:   </a:t>
            </a:r>
          </a:p>
          <a:p>
            <a:pPr marL="514350" indent="-514350">
              <a:buFontTx/>
              <a:buAutoNum type="romanLcParenR"/>
              <a:defRPr/>
            </a:pPr>
            <a:r>
              <a:rPr lang="de-DE" sz="1800" dirty="0"/>
              <a:t>Sicht auf 10 Methoden der HPT </a:t>
            </a:r>
            <a:r>
              <a:rPr lang="de-DE" sz="1800" dirty="0">
                <a:sym typeface="Wingdings" panose="05000000000000000000" pitchFamily="2" charset="2"/>
              </a:rPr>
              <a:t> „</a:t>
            </a:r>
            <a:r>
              <a:rPr lang="de-DE" sz="1800" dirty="0">
                <a:solidFill>
                  <a:srgbClr val="00B0F0"/>
                </a:solidFill>
                <a:sym typeface="Wingdings" panose="05000000000000000000" pitchFamily="2" charset="2"/>
              </a:rPr>
              <a:t>Grundorientierung</a:t>
            </a:r>
            <a:r>
              <a:rPr lang="de-DE" sz="1800" dirty="0">
                <a:sym typeface="Wingdings" panose="05000000000000000000" pitchFamily="2" charset="2"/>
              </a:rPr>
              <a:t>“  </a:t>
            </a:r>
          </a:p>
          <a:p>
            <a:pPr>
              <a:defRPr/>
            </a:pPr>
            <a:r>
              <a:rPr lang="de-DE" sz="1800" dirty="0">
                <a:sym typeface="Wingdings" panose="05000000000000000000" pitchFamily="2" charset="2"/>
              </a:rPr>
              <a:t>        Sicht auf 23 Methoden der </a:t>
            </a:r>
            <a:r>
              <a:rPr lang="de-DE" sz="1800" dirty="0" err="1">
                <a:sym typeface="Wingdings" panose="05000000000000000000" pitchFamily="2" charset="2"/>
              </a:rPr>
              <a:t>PsychDyn</a:t>
            </a:r>
            <a:r>
              <a:rPr lang="de-DE" sz="1800" dirty="0">
                <a:sym typeface="Wingdings" panose="05000000000000000000" pitchFamily="2" charset="2"/>
              </a:rPr>
              <a:t>  / &gt; 50 Methoden der VT  „</a:t>
            </a:r>
            <a:r>
              <a:rPr lang="de-DE" sz="1800" dirty="0">
                <a:solidFill>
                  <a:srgbClr val="00B0F0"/>
                </a:solidFill>
                <a:sym typeface="Wingdings" panose="05000000000000000000" pitchFamily="2" charset="2"/>
              </a:rPr>
              <a:t>Verfahren</a:t>
            </a:r>
            <a:r>
              <a:rPr lang="de-DE" sz="1800" dirty="0">
                <a:sym typeface="Wingdings" panose="05000000000000000000" pitchFamily="2" charset="2"/>
              </a:rPr>
              <a:t>“</a:t>
            </a:r>
          </a:p>
          <a:p>
            <a:pPr marL="400050" indent="-400050">
              <a:buFontTx/>
              <a:buAutoNum type="romanLcParenR" startAt="2"/>
              <a:defRPr/>
            </a:pPr>
            <a:r>
              <a:rPr lang="de-DE" sz="1800" dirty="0">
                <a:sym typeface="Wingdings" panose="05000000000000000000" pitchFamily="2" charset="2"/>
              </a:rPr>
              <a:t>Forderung an HPT welche die RL nicht  erfüllen (z.B. Methodenwechsel)</a:t>
            </a:r>
          </a:p>
          <a:p>
            <a:pPr marL="400050" indent="-400050">
              <a:buFontTx/>
              <a:buAutoNum type="romanLcParenR" startAt="2"/>
              <a:defRPr/>
            </a:pPr>
            <a:r>
              <a:rPr lang="de-DE" sz="1800" dirty="0">
                <a:sym typeface="Wingdings" panose="05000000000000000000" pitchFamily="2" charset="2"/>
              </a:rPr>
              <a:t>Zerlegung der HPT in einzeln zu bewertende Methoden  Überstehen die RL auch nicht</a:t>
            </a:r>
          </a:p>
          <a:p>
            <a:pPr marL="400050" indent="-400050">
              <a:buFontTx/>
              <a:buAutoNum type="romanLcParenR" startAt="2"/>
              <a:defRPr/>
            </a:pPr>
            <a:r>
              <a:rPr lang="de-DE" sz="1800" dirty="0">
                <a:sym typeface="Wingdings" panose="05000000000000000000" pitchFamily="2" charset="2"/>
              </a:rPr>
              <a:t>Missachtung des eigenen Methodenpapiers um gegen GPT vorzugehen   </a:t>
            </a:r>
            <a:endParaRPr lang="de-DE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6"/>
          <p:cNvSpPr>
            <a:spLocks noChangeArrowheads="1"/>
          </p:cNvSpPr>
          <p:nvPr/>
        </p:nvSpPr>
        <p:spPr bwMode="auto">
          <a:xfrm>
            <a:off x="11113" y="-26988"/>
            <a:ext cx="7750175" cy="4000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de-DE" altLang="de-DE" sz="2000" b="1"/>
              <a:t>2.   Welche Psychotherapie-Bewertung wollen  WIR/</a:t>
            </a:r>
            <a:r>
              <a:rPr lang="de-DE" altLang="de-DE" sz="2000" b="1">
                <a:sym typeface="Wingdings" pitchFamily="2" charset="2"/>
              </a:rPr>
              <a:t> SIE !!</a:t>
            </a:r>
            <a:endParaRPr lang="de-DE" altLang="de-DE" sz="2000" b="1"/>
          </a:p>
        </p:txBody>
      </p:sp>
      <p:sp>
        <p:nvSpPr>
          <p:cNvPr id="24579" name="Textfeld 4"/>
          <p:cNvSpPr txBox="1">
            <a:spLocks noChangeArrowheads="1"/>
          </p:cNvSpPr>
          <p:nvPr/>
        </p:nvSpPr>
        <p:spPr bwMode="auto">
          <a:xfrm>
            <a:off x="414338" y="579438"/>
            <a:ext cx="79263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 b="1" u="sng">
                <a:solidFill>
                  <a:srgbClr val="C00000"/>
                </a:solidFill>
              </a:rPr>
              <a:t>a) Soll ein WBP alle 4 wissenschaftlichen „Verfahren“ repräsentieren ?</a:t>
            </a:r>
          </a:p>
        </p:txBody>
      </p:sp>
      <p:sp>
        <p:nvSpPr>
          <p:cNvPr id="24580" name="Rechteck 1"/>
          <p:cNvSpPr>
            <a:spLocks noChangeArrowheads="1"/>
          </p:cNvSpPr>
          <p:nvPr/>
        </p:nvSpPr>
        <p:spPr bwMode="auto">
          <a:xfrm>
            <a:off x="920750" y="973138"/>
            <a:ext cx="80645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 u="sng">
                <a:solidFill>
                  <a:srgbClr val="0070C0"/>
                </a:solidFill>
              </a:rPr>
              <a:t>Bundesverwaltungsgerichts vom 30.4. 2009 (BVerwG 3C 4.08) zum WBP</a:t>
            </a:r>
            <a:r>
              <a:rPr lang="de-DE" altLang="de-DE" sz="1800">
                <a:solidFill>
                  <a:srgbClr val="0070C0"/>
                </a:solidFill>
              </a:rPr>
              <a:t>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 b="1" i="1"/>
              <a:t>Seine plurale Zusammensetzung soll Einseitigkeit zugunsten bestimmter Interessengruppen oder Therapierichtungen verhindern und eine höhere Richtigkeitsgewähr bieten</a:t>
            </a:r>
            <a:r>
              <a:rPr lang="de-DE" altLang="de-DE" sz="1800"/>
              <a:t>.“</a:t>
            </a:r>
            <a:r>
              <a:rPr lang="de-DE" altLang="de-DE" sz="1800">
                <a:solidFill>
                  <a:srgbClr val="0070C0"/>
                </a:solidFill>
              </a:rPr>
              <a:t> </a:t>
            </a:r>
          </a:p>
        </p:txBody>
      </p:sp>
      <p:sp>
        <p:nvSpPr>
          <p:cNvPr id="6" name="Textfeld 5"/>
          <p:cNvSpPr txBox="1"/>
          <p:nvPr/>
        </p:nvSpPr>
        <p:spPr>
          <a:xfrm>
            <a:off x="128588" y="2244725"/>
            <a:ext cx="9637712" cy="17541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de-DE" sz="1800" dirty="0"/>
              <a:t>Hinweise auf „Einseitigkeit“:   </a:t>
            </a:r>
          </a:p>
          <a:p>
            <a:pPr marL="514350" indent="-514350">
              <a:buFontTx/>
              <a:buAutoNum type="romanLcParenR"/>
              <a:defRPr/>
            </a:pPr>
            <a:r>
              <a:rPr lang="de-DE" sz="1800" dirty="0"/>
              <a:t>Sicht auf 10 Methoden der HPT </a:t>
            </a:r>
            <a:r>
              <a:rPr lang="de-DE" sz="1800" dirty="0">
                <a:sym typeface="Wingdings" panose="05000000000000000000" pitchFamily="2" charset="2"/>
              </a:rPr>
              <a:t> „</a:t>
            </a:r>
            <a:r>
              <a:rPr lang="de-DE" sz="1800" dirty="0">
                <a:solidFill>
                  <a:srgbClr val="00B0F0"/>
                </a:solidFill>
                <a:sym typeface="Wingdings" panose="05000000000000000000" pitchFamily="2" charset="2"/>
              </a:rPr>
              <a:t>Grundorientierung</a:t>
            </a:r>
            <a:r>
              <a:rPr lang="de-DE" sz="1800" dirty="0">
                <a:sym typeface="Wingdings" panose="05000000000000000000" pitchFamily="2" charset="2"/>
              </a:rPr>
              <a:t>“  </a:t>
            </a:r>
          </a:p>
          <a:p>
            <a:pPr>
              <a:defRPr/>
            </a:pPr>
            <a:r>
              <a:rPr lang="de-DE" sz="1800" dirty="0">
                <a:sym typeface="Wingdings" panose="05000000000000000000" pitchFamily="2" charset="2"/>
              </a:rPr>
              <a:t>        Sicht auf 23 Methoden der </a:t>
            </a:r>
            <a:r>
              <a:rPr lang="de-DE" sz="1800" dirty="0" err="1">
                <a:sym typeface="Wingdings" panose="05000000000000000000" pitchFamily="2" charset="2"/>
              </a:rPr>
              <a:t>PsychDyn</a:t>
            </a:r>
            <a:r>
              <a:rPr lang="de-DE" sz="1800" dirty="0">
                <a:sym typeface="Wingdings" panose="05000000000000000000" pitchFamily="2" charset="2"/>
              </a:rPr>
              <a:t>  / &gt; 50 Methoden der VT  „</a:t>
            </a:r>
            <a:r>
              <a:rPr lang="de-DE" sz="1800" dirty="0">
                <a:solidFill>
                  <a:srgbClr val="00B0F0"/>
                </a:solidFill>
                <a:sym typeface="Wingdings" panose="05000000000000000000" pitchFamily="2" charset="2"/>
              </a:rPr>
              <a:t>Verfahren</a:t>
            </a:r>
            <a:r>
              <a:rPr lang="de-DE" sz="1800" dirty="0">
                <a:sym typeface="Wingdings" panose="05000000000000000000" pitchFamily="2" charset="2"/>
              </a:rPr>
              <a:t>“</a:t>
            </a:r>
          </a:p>
          <a:p>
            <a:pPr marL="400050" indent="-400050">
              <a:buFontTx/>
              <a:buAutoNum type="romanLcParenR" startAt="2"/>
              <a:defRPr/>
            </a:pPr>
            <a:r>
              <a:rPr lang="de-DE" sz="1800" dirty="0">
                <a:sym typeface="Wingdings" panose="05000000000000000000" pitchFamily="2" charset="2"/>
              </a:rPr>
              <a:t>Forderung an HPT welche die RL nicht  erfüllen (z.B. Methodenwechsel)</a:t>
            </a:r>
          </a:p>
          <a:p>
            <a:pPr marL="400050" indent="-400050">
              <a:buFontTx/>
              <a:buAutoNum type="romanLcParenR" startAt="2"/>
              <a:defRPr/>
            </a:pPr>
            <a:r>
              <a:rPr lang="de-DE" sz="1800" dirty="0">
                <a:sym typeface="Wingdings" panose="05000000000000000000" pitchFamily="2" charset="2"/>
              </a:rPr>
              <a:t>Zerlegung der HPT in einzeln zu bewertende Methoden  Überstehen die RL auch nicht</a:t>
            </a:r>
          </a:p>
          <a:p>
            <a:pPr marL="400050" indent="-400050">
              <a:buFontTx/>
              <a:buAutoNum type="romanLcParenR" startAt="2"/>
              <a:defRPr/>
            </a:pPr>
            <a:r>
              <a:rPr lang="de-DE" sz="1800" dirty="0">
                <a:sym typeface="Wingdings" panose="05000000000000000000" pitchFamily="2" charset="2"/>
              </a:rPr>
              <a:t>Missachtung des eigenen Methodenpapiers um gegen GPT vorzugehen   </a:t>
            </a:r>
            <a:endParaRPr lang="de-DE" sz="1800" dirty="0"/>
          </a:p>
        </p:txBody>
      </p:sp>
      <p:sp>
        <p:nvSpPr>
          <p:cNvPr id="24582" name="Textfeld 1"/>
          <p:cNvSpPr txBox="1">
            <a:spLocks noChangeArrowheads="1"/>
          </p:cNvSpPr>
          <p:nvPr/>
        </p:nvSpPr>
        <p:spPr bwMode="auto">
          <a:xfrm>
            <a:off x="44450" y="4581525"/>
            <a:ext cx="5340350" cy="2030413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/>
              <a:t>„…fehlende differenzielle Indikationsstellung,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/>
              <a:t>d. h., wann welche der psychotherapeutischen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/>
              <a:t>Ansätze im Verlauf einer Behandlung einzusetzen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/>
              <a:t>sind (beispielsweise der Wechsel von einem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/>
              <a:t>gesprächspsychotherapeutischen Setting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/>
              <a:t>zum Einsatz eines körperpsychotherapeutischen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/>
              <a:t>Settings).“</a:t>
            </a:r>
          </a:p>
        </p:txBody>
      </p:sp>
      <p:cxnSp>
        <p:nvCxnSpPr>
          <p:cNvPr id="3" name="Gerade Verbindung mit Pfeil 2"/>
          <p:cNvCxnSpPr/>
          <p:nvPr/>
        </p:nvCxnSpPr>
        <p:spPr>
          <a:xfrm flipH="1">
            <a:off x="3386138" y="3357563"/>
            <a:ext cx="3222625" cy="1152525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7"/>
          <p:cNvCxnSpPr/>
          <p:nvPr/>
        </p:nvCxnSpPr>
        <p:spPr>
          <a:xfrm flipV="1">
            <a:off x="6032500" y="3357563"/>
            <a:ext cx="1800225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6"/>
          <p:cNvSpPr>
            <a:spLocks noChangeArrowheads="1"/>
          </p:cNvSpPr>
          <p:nvPr/>
        </p:nvSpPr>
        <p:spPr bwMode="auto">
          <a:xfrm>
            <a:off x="11113" y="-26988"/>
            <a:ext cx="7750175" cy="4000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de-DE" altLang="de-DE" sz="2000" b="1"/>
              <a:t>2.   Welche Psychotherapie-Bewertung wollen  WIR/</a:t>
            </a:r>
            <a:r>
              <a:rPr lang="de-DE" altLang="de-DE" sz="2000" b="1">
                <a:sym typeface="Wingdings" pitchFamily="2" charset="2"/>
              </a:rPr>
              <a:t> SIE !!</a:t>
            </a:r>
            <a:endParaRPr lang="de-DE" altLang="de-DE" sz="2000" b="1"/>
          </a:p>
        </p:txBody>
      </p:sp>
      <p:sp>
        <p:nvSpPr>
          <p:cNvPr id="25603" name="Textfeld 4"/>
          <p:cNvSpPr txBox="1">
            <a:spLocks noChangeArrowheads="1"/>
          </p:cNvSpPr>
          <p:nvPr/>
        </p:nvSpPr>
        <p:spPr bwMode="auto">
          <a:xfrm>
            <a:off x="414338" y="579438"/>
            <a:ext cx="79263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 b="1" u="sng">
                <a:solidFill>
                  <a:srgbClr val="C00000"/>
                </a:solidFill>
              </a:rPr>
              <a:t>a) Soll ein WBP alle 4 wissenschaftlichen „Verfahren“ repräsentieren ?</a:t>
            </a:r>
          </a:p>
        </p:txBody>
      </p:sp>
      <p:sp>
        <p:nvSpPr>
          <p:cNvPr id="25604" name="Rechteck 1"/>
          <p:cNvSpPr>
            <a:spLocks noChangeArrowheads="1"/>
          </p:cNvSpPr>
          <p:nvPr/>
        </p:nvSpPr>
        <p:spPr bwMode="auto">
          <a:xfrm>
            <a:off x="920750" y="973138"/>
            <a:ext cx="80645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 u="sng">
                <a:solidFill>
                  <a:srgbClr val="0070C0"/>
                </a:solidFill>
              </a:rPr>
              <a:t>Bundesverwaltungsgerichts vom 30.4. 2009 (BVerwG 3C 4.08) zum WBP</a:t>
            </a:r>
            <a:r>
              <a:rPr lang="de-DE" altLang="de-DE" sz="1800">
                <a:solidFill>
                  <a:srgbClr val="0070C0"/>
                </a:solidFill>
              </a:rPr>
              <a:t>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 b="1" i="1"/>
              <a:t>Seine plurale Zusammensetzung soll Einseitigkeit zugunsten bestimmter Interessengruppen oder Therapierichtungen verhindern und eine höhere Richtigkeitsgewähr bieten</a:t>
            </a:r>
            <a:r>
              <a:rPr lang="de-DE" altLang="de-DE" sz="1800"/>
              <a:t>.“</a:t>
            </a:r>
            <a:r>
              <a:rPr lang="de-DE" altLang="de-DE" sz="1800">
                <a:solidFill>
                  <a:srgbClr val="0070C0"/>
                </a:solidFill>
              </a:rPr>
              <a:t> </a:t>
            </a:r>
          </a:p>
        </p:txBody>
      </p:sp>
      <p:sp>
        <p:nvSpPr>
          <p:cNvPr id="6" name="Textfeld 5"/>
          <p:cNvSpPr txBox="1"/>
          <p:nvPr/>
        </p:nvSpPr>
        <p:spPr>
          <a:xfrm>
            <a:off x="128588" y="2244725"/>
            <a:ext cx="9637712" cy="17541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de-DE" sz="1800" dirty="0"/>
              <a:t>Hinweise auf „Einseitigkeit“:   </a:t>
            </a:r>
          </a:p>
          <a:p>
            <a:pPr marL="514350" indent="-514350">
              <a:buFontTx/>
              <a:buAutoNum type="romanLcParenR"/>
              <a:defRPr/>
            </a:pPr>
            <a:r>
              <a:rPr lang="de-DE" sz="1800" dirty="0"/>
              <a:t>Sicht auf 10 Methoden der HPT </a:t>
            </a:r>
            <a:r>
              <a:rPr lang="de-DE" sz="1800" dirty="0">
                <a:sym typeface="Wingdings" panose="05000000000000000000" pitchFamily="2" charset="2"/>
              </a:rPr>
              <a:t> „</a:t>
            </a:r>
            <a:r>
              <a:rPr lang="de-DE" sz="1800" dirty="0">
                <a:solidFill>
                  <a:srgbClr val="00B0F0"/>
                </a:solidFill>
                <a:sym typeface="Wingdings" panose="05000000000000000000" pitchFamily="2" charset="2"/>
              </a:rPr>
              <a:t>Grundorientierung</a:t>
            </a:r>
            <a:r>
              <a:rPr lang="de-DE" sz="1800" dirty="0">
                <a:sym typeface="Wingdings" panose="05000000000000000000" pitchFamily="2" charset="2"/>
              </a:rPr>
              <a:t>“  </a:t>
            </a:r>
          </a:p>
          <a:p>
            <a:pPr>
              <a:defRPr/>
            </a:pPr>
            <a:r>
              <a:rPr lang="de-DE" sz="1800" dirty="0">
                <a:sym typeface="Wingdings" panose="05000000000000000000" pitchFamily="2" charset="2"/>
              </a:rPr>
              <a:t>        Sicht auf 23 Methoden der </a:t>
            </a:r>
            <a:r>
              <a:rPr lang="de-DE" sz="1800" dirty="0" err="1">
                <a:sym typeface="Wingdings" panose="05000000000000000000" pitchFamily="2" charset="2"/>
              </a:rPr>
              <a:t>PsychDyn</a:t>
            </a:r>
            <a:r>
              <a:rPr lang="de-DE" sz="1800" dirty="0">
                <a:sym typeface="Wingdings" panose="05000000000000000000" pitchFamily="2" charset="2"/>
              </a:rPr>
              <a:t>  / &gt; 50 Methoden der VT  „</a:t>
            </a:r>
            <a:r>
              <a:rPr lang="de-DE" sz="1800" dirty="0">
                <a:solidFill>
                  <a:srgbClr val="00B0F0"/>
                </a:solidFill>
                <a:sym typeface="Wingdings" panose="05000000000000000000" pitchFamily="2" charset="2"/>
              </a:rPr>
              <a:t>Verfahren</a:t>
            </a:r>
            <a:r>
              <a:rPr lang="de-DE" sz="1800" dirty="0">
                <a:sym typeface="Wingdings" panose="05000000000000000000" pitchFamily="2" charset="2"/>
              </a:rPr>
              <a:t>“</a:t>
            </a:r>
          </a:p>
          <a:p>
            <a:pPr marL="400050" indent="-400050">
              <a:buFontTx/>
              <a:buAutoNum type="romanLcParenR" startAt="2"/>
              <a:defRPr/>
            </a:pPr>
            <a:r>
              <a:rPr lang="de-DE" sz="1800" dirty="0">
                <a:sym typeface="Wingdings" panose="05000000000000000000" pitchFamily="2" charset="2"/>
              </a:rPr>
              <a:t>Forderung an HPT welche die RL nicht  erfüllen (z.B. Methodenwechsel)</a:t>
            </a:r>
          </a:p>
          <a:p>
            <a:pPr marL="400050" indent="-400050">
              <a:buFontTx/>
              <a:buAutoNum type="romanLcParenR" startAt="2"/>
              <a:defRPr/>
            </a:pPr>
            <a:r>
              <a:rPr lang="de-DE" sz="1800" dirty="0">
                <a:sym typeface="Wingdings" panose="05000000000000000000" pitchFamily="2" charset="2"/>
              </a:rPr>
              <a:t>Zerlegung der HPT in einzeln zu bewertende Methoden  Überstehen die RL auch nicht</a:t>
            </a:r>
          </a:p>
          <a:p>
            <a:pPr marL="400050" indent="-400050">
              <a:buFontTx/>
              <a:buAutoNum type="romanLcParenR" startAt="2"/>
              <a:defRPr/>
            </a:pPr>
            <a:r>
              <a:rPr lang="de-DE" sz="1800" dirty="0">
                <a:sym typeface="Wingdings" panose="05000000000000000000" pitchFamily="2" charset="2"/>
              </a:rPr>
              <a:t>Missachtung des eigenen Methodenpapiers um gegen GPT vorzugehen   </a:t>
            </a:r>
            <a:endParaRPr lang="de-DE" sz="1800" dirty="0"/>
          </a:p>
        </p:txBody>
      </p:sp>
      <p:sp>
        <p:nvSpPr>
          <p:cNvPr id="25606" name="Textfeld 1"/>
          <p:cNvSpPr txBox="1">
            <a:spLocks noChangeArrowheads="1"/>
          </p:cNvSpPr>
          <p:nvPr/>
        </p:nvSpPr>
        <p:spPr bwMode="auto">
          <a:xfrm>
            <a:off x="44450" y="4581525"/>
            <a:ext cx="5340350" cy="2030413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/>
              <a:t>„…fehlende differenzielle Indikationsstellung,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/>
              <a:t>d. h., wann welche der psychotherapeutischen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/>
              <a:t>Ansätze im Verlauf einer Behandlung einzusetzen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/>
              <a:t>sind (beispielsweise der Wechsel von einem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/>
              <a:t>gesprächspsychotherapeutischen Setting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/>
              <a:t>zum Einsatz eines körperpsychotherapeutischen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/>
              <a:t>Settings).“</a:t>
            </a:r>
          </a:p>
        </p:txBody>
      </p:sp>
      <p:sp>
        <p:nvSpPr>
          <p:cNvPr id="25607" name="Textfeld 7"/>
          <p:cNvSpPr txBox="1">
            <a:spLocks noChangeArrowheads="1"/>
          </p:cNvSpPr>
          <p:nvPr/>
        </p:nvSpPr>
        <p:spPr bwMode="auto">
          <a:xfrm>
            <a:off x="5457825" y="4365625"/>
            <a:ext cx="4364038" cy="2430463"/>
          </a:xfrm>
          <a:prstGeom prst="rect">
            <a:avLst/>
          </a:prstGeom>
          <a:solidFill>
            <a:srgbClr val="FFC0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 b="1" u="sng"/>
              <a:t>PD:</a:t>
            </a:r>
            <a:r>
              <a:rPr lang="de-DE" altLang="de-DE" sz="1800"/>
              <a:t> Psychoanalyse nach Jung zu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/>
              <a:t> „Mentalisation Based Treatment“ und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/>
              <a:t>zur „kognitiv-psychodynamische Psycho-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/>
              <a:t>therapie nach M. Horowitz“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de-DE" altLang="de-DE" sz="8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 b="1" u="sng"/>
              <a:t>VT: </a:t>
            </a:r>
            <a:r>
              <a:rPr lang="de-DE" altLang="de-DE" sz="1800"/>
              <a:t>“massierte Reizkonfrontation in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/>
              <a:t>vivo/in  sensu“ zu „Achtsamkeits-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/>
              <a:t>übungen“ zu „Neurofeedback“ zu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/>
              <a:t>„Schematherapie“</a:t>
            </a:r>
          </a:p>
        </p:txBody>
      </p:sp>
      <p:cxnSp>
        <p:nvCxnSpPr>
          <p:cNvPr id="3" name="Gerade Verbindung mit Pfeil 2"/>
          <p:cNvCxnSpPr/>
          <p:nvPr/>
        </p:nvCxnSpPr>
        <p:spPr>
          <a:xfrm flipH="1">
            <a:off x="3386138" y="3357563"/>
            <a:ext cx="3222625" cy="1152525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7"/>
          <p:cNvCxnSpPr/>
          <p:nvPr/>
        </p:nvCxnSpPr>
        <p:spPr>
          <a:xfrm flipV="1">
            <a:off x="6032500" y="3357563"/>
            <a:ext cx="1800225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6"/>
          <p:cNvSpPr>
            <a:spLocks noChangeArrowheads="1"/>
          </p:cNvSpPr>
          <p:nvPr/>
        </p:nvSpPr>
        <p:spPr bwMode="auto">
          <a:xfrm>
            <a:off x="11113" y="-26988"/>
            <a:ext cx="7750175" cy="4000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de-DE" altLang="de-DE" sz="2000" b="1"/>
              <a:t>2.   Welche Psychotherapie-Bewertung wollen  WIR/</a:t>
            </a:r>
            <a:r>
              <a:rPr lang="de-DE" altLang="de-DE" sz="2000" b="1">
                <a:sym typeface="Wingdings" pitchFamily="2" charset="2"/>
              </a:rPr>
              <a:t> SIE !!</a:t>
            </a:r>
            <a:endParaRPr lang="de-DE" altLang="de-DE" sz="2000" b="1"/>
          </a:p>
        </p:txBody>
      </p:sp>
      <p:sp>
        <p:nvSpPr>
          <p:cNvPr id="26627" name="Textfeld 4"/>
          <p:cNvSpPr txBox="1">
            <a:spLocks noChangeArrowheads="1"/>
          </p:cNvSpPr>
          <p:nvPr/>
        </p:nvSpPr>
        <p:spPr bwMode="auto">
          <a:xfrm>
            <a:off x="414338" y="579438"/>
            <a:ext cx="79263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 b="1" u="sng">
                <a:solidFill>
                  <a:srgbClr val="C00000"/>
                </a:solidFill>
              </a:rPr>
              <a:t>a) Soll ein WBP alle 4 wissenschaftlichen „Verfahren“ repräsentieren ?</a:t>
            </a:r>
          </a:p>
        </p:txBody>
      </p:sp>
      <p:sp>
        <p:nvSpPr>
          <p:cNvPr id="26628" name="Rechteck 1"/>
          <p:cNvSpPr>
            <a:spLocks noChangeArrowheads="1"/>
          </p:cNvSpPr>
          <p:nvPr/>
        </p:nvSpPr>
        <p:spPr bwMode="auto">
          <a:xfrm>
            <a:off x="920750" y="973138"/>
            <a:ext cx="80645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 u="sng">
                <a:solidFill>
                  <a:srgbClr val="0070C0"/>
                </a:solidFill>
              </a:rPr>
              <a:t>Bundesverwaltungsgerichts vom 30.4. 2009 (BVerwG 3C 4.08) zum WBP</a:t>
            </a:r>
            <a:r>
              <a:rPr lang="de-DE" altLang="de-DE" sz="1800">
                <a:solidFill>
                  <a:srgbClr val="0070C0"/>
                </a:solidFill>
              </a:rPr>
              <a:t>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 b="1" i="1"/>
              <a:t>Seine plurale Zusammensetzung soll Einseitigkeit zugunsten bestimmter Interessengruppen oder Therapierichtungen verhindern und eine höhere Richtigkeitsgewähr bieten</a:t>
            </a:r>
            <a:r>
              <a:rPr lang="de-DE" altLang="de-DE" sz="1800"/>
              <a:t>.“</a:t>
            </a:r>
            <a:r>
              <a:rPr lang="de-DE" altLang="de-DE" sz="1800">
                <a:solidFill>
                  <a:srgbClr val="0070C0"/>
                </a:solidFill>
              </a:rPr>
              <a:t> </a:t>
            </a:r>
          </a:p>
        </p:txBody>
      </p:sp>
      <p:sp>
        <p:nvSpPr>
          <p:cNvPr id="6" name="Textfeld 5"/>
          <p:cNvSpPr txBox="1"/>
          <p:nvPr/>
        </p:nvSpPr>
        <p:spPr>
          <a:xfrm>
            <a:off x="128588" y="2244725"/>
            <a:ext cx="9637712" cy="17541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de-DE" sz="1800" dirty="0"/>
              <a:t>Hinweise auf „Einseitigkeit“:   </a:t>
            </a:r>
          </a:p>
          <a:p>
            <a:pPr marL="514350" indent="-514350">
              <a:buFontTx/>
              <a:buAutoNum type="romanLcParenR"/>
              <a:defRPr/>
            </a:pPr>
            <a:r>
              <a:rPr lang="de-DE" sz="1800" dirty="0"/>
              <a:t>Sicht auf 10 Methoden der HPT </a:t>
            </a:r>
            <a:r>
              <a:rPr lang="de-DE" sz="1800" dirty="0">
                <a:sym typeface="Wingdings" panose="05000000000000000000" pitchFamily="2" charset="2"/>
              </a:rPr>
              <a:t> „Grundorientierung  </a:t>
            </a:r>
          </a:p>
          <a:p>
            <a:pPr>
              <a:defRPr/>
            </a:pPr>
            <a:r>
              <a:rPr lang="de-DE" sz="1800" dirty="0">
                <a:sym typeface="Wingdings" panose="05000000000000000000" pitchFamily="2" charset="2"/>
              </a:rPr>
              <a:t>        Sicht auf 23 Methoden der </a:t>
            </a:r>
            <a:r>
              <a:rPr lang="de-DE" sz="1800" dirty="0" err="1">
                <a:sym typeface="Wingdings" panose="05000000000000000000" pitchFamily="2" charset="2"/>
              </a:rPr>
              <a:t>PsychDyn</a:t>
            </a:r>
            <a:r>
              <a:rPr lang="de-DE" sz="1800" dirty="0">
                <a:sym typeface="Wingdings" panose="05000000000000000000" pitchFamily="2" charset="2"/>
              </a:rPr>
              <a:t>  / &gt; 50 Methoden der VT  „Verfahren“</a:t>
            </a:r>
          </a:p>
          <a:p>
            <a:pPr marL="400050" indent="-400050">
              <a:buFontTx/>
              <a:buAutoNum type="romanLcParenR" startAt="2"/>
              <a:defRPr/>
            </a:pPr>
            <a:r>
              <a:rPr lang="de-DE" sz="1800" dirty="0">
                <a:sym typeface="Wingdings" panose="05000000000000000000" pitchFamily="2" charset="2"/>
              </a:rPr>
              <a:t>Forderung an HPT welche die RL nicht  erfüllen (z.B. Methodenwechsel)</a:t>
            </a:r>
          </a:p>
          <a:p>
            <a:pPr marL="400050" indent="-400050">
              <a:buFontTx/>
              <a:buAutoNum type="romanLcParenR" startAt="2"/>
              <a:defRPr/>
            </a:pPr>
            <a:r>
              <a:rPr lang="de-DE" sz="1800" dirty="0">
                <a:sym typeface="Wingdings" panose="05000000000000000000" pitchFamily="2" charset="2"/>
              </a:rPr>
              <a:t>Zerlegung der HPT in einzeln zu bewertende Methoden  Überstehen die RL auch nicht</a:t>
            </a:r>
          </a:p>
          <a:p>
            <a:pPr marL="400050" indent="-400050">
              <a:buFontTx/>
              <a:buAutoNum type="romanLcParenR" startAt="2"/>
              <a:defRPr/>
            </a:pPr>
            <a:r>
              <a:rPr lang="de-DE" sz="1800" dirty="0">
                <a:sym typeface="Wingdings" panose="05000000000000000000" pitchFamily="2" charset="2"/>
              </a:rPr>
              <a:t>Missachtung des eigenen Methodenpapiers um gegen GPT vorzugehen   </a:t>
            </a:r>
            <a:endParaRPr lang="de-DE" sz="1800" dirty="0"/>
          </a:p>
        </p:txBody>
      </p:sp>
      <p:sp>
        <p:nvSpPr>
          <p:cNvPr id="26630" name="Textfeld 6"/>
          <p:cNvSpPr txBox="1">
            <a:spLocks noChangeArrowheads="1"/>
          </p:cNvSpPr>
          <p:nvPr/>
        </p:nvSpPr>
        <p:spPr bwMode="auto">
          <a:xfrm>
            <a:off x="273050" y="5084763"/>
            <a:ext cx="8824913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 b="1" u="sng">
                <a:solidFill>
                  <a:srgbClr val="C00000"/>
                </a:solidFill>
              </a:rPr>
              <a:t>b) Soll ein WBP Psychotherapie nach experimenteller-VT-Methodik bewerten –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 b="1" u="sng">
                <a:solidFill>
                  <a:srgbClr val="C00000"/>
                </a:solidFill>
              </a:rPr>
              <a:t>oder nach den offeneren und informativeren  EbM-Kriterien ?</a:t>
            </a:r>
          </a:p>
        </p:txBody>
      </p:sp>
      <p:sp>
        <p:nvSpPr>
          <p:cNvPr id="26631" name="Textfeld 7"/>
          <p:cNvSpPr txBox="1">
            <a:spLocks noChangeArrowheads="1"/>
          </p:cNvSpPr>
          <p:nvPr/>
        </p:nvSpPr>
        <p:spPr bwMode="auto">
          <a:xfrm>
            <a:off x="273050" y="5732463"/>
            <a:ext cx="769937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/>
              <a:t>Methodenpapier sehr gut für experimentelle Grundlagenforschung.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/>
              <a:t>EbM lässt mit seinen Evidenzgraden Information aus vielerlei Studien zu.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6"/>
          <p:cNvSpPr>
            <a:spLocks noChangeArrowheads="1"/>
          </p:cNvSpPr>
          <p:nvPr/>
        </p:nvSpPr>
        <p:spPr bwMode="auto">
          <a:xfrm>
            <a:off x="273050" y="333375"/>
            <a:ext cx="8110538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de-DE" altLang="de-DE" sz="2000" b="1"/>
              <a:t>3.   Welche  Leit-Idee von Psychotherapie  wollen  WIR/</a:t>
            </a:r>
            <a:r>
              <a:rPr lang="de-DE" altLang="de-DE" sz="2000" b="1">
                <a:sym typeface="Wingdings" pitchFamily="2" charset="2"/>
              </a:rPr>
              <a:t> SIE !!</a:t>
            </a:r>
            <a:endParaRPr lang="de-DE" altLang="de-DE" sz="20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6"/>
          <p:cNvSpPr>
            <a:spLocks noChangeArrowheads="1"/>
          </p:cNvSpPr>
          <p:nvPr/>
        </p:nvSpPr>
        <p:spPr bwMode="auto">
          <a:xfrm>
            <a:off x="273050" y="333375"/>
            <a:ext cx="8110538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de-DE" altLang="de-DE" sz="2000" b="1"/>
              <a:t>3.   Welche  Leit-Idee von Psychotherapie  wollen  WIR/</a:t>
            </a:r>
            <a:r>
              <a:rPr lang="de-DE" altLang="de-DE" sz="2000" b="1">
                <a:sym typeface="Wingdings" pitchFamily="2" charset="2"/>
              </a:rPr>
              <a:t> SIE !!</a:t>
            </a:r>
            <a:endParaRPr lang="de-DE" altLang="de-DE" sz="2000" b="1"/>
          </a:p>
        </p:txBody>
      </p:sp>
      <p:sp>
        <p:nvSpPr>
          <p:cNvPr id="28675" name="Textfeld 2"/>
          <p:cNvSpPr txBox="1">
            <a:spLocks noChangeArrowheads="1"/>
          </p:cNvSpPr>
          <p:nvPr/>
        </p:nvSpPr>
        <p:spPr bwMode="auto">
          <a:xfrm>
            <a:off x="273050" y="971550"/>
            <a:ext cx="89646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 b="1" u="sng">
                <a:solidFill>
                  <a:srgbClr val="C00000"/>
                </a:solidFill>
              </a:rPr>
              <a:t>a) Wollen wir die ehemalige (und noch latent vorhandene) Pluralität verspielen 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6"/>
          <p:cNvSpPr>
            <a:spLocks noChangeArrowheads="1"/>
          </p:cNvSpPr>
          <p:nvPr/>
        </p:nvSpPr>
        <p:spPr bwMode="auto">
          <a:xfrm>
            <a:off x="273050" y="333375"/>
            <a:ext cx="8110538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de-DE" altLang="de-DE" sz="2000" b="1"/>
              <a:t>3.   Welche  Leit-Idee von Psychotherapie  wollen  WIR/</a:t>
            </a:r>
            <a:r>
              <a:rPr lang="de-DE" altLang="de-DE" sz="2000" b="1">
                <a:sym typeface="Wingdings" pitchFamily="2" charset="2"/>
              </a:rPr>
              <a:t> SIE !!</a:t>
            </a:r>
            <a:endParaRPr lang="de-DE" altLang="de-DE" sz="2000" b="1"/>
          </a:p>
        </p:txBody>
      </p:sp>
      <p:sp>
        <p:nvSpPr>
          <p:cNvPr id="29699" name="Textfeld 2"/>
          <p:cNvSpPr txBox="1">
            <a:spLocks noChangeArrowheads="1"/>
          </p:cNvSpPr>
          <p:nvPr/>
        </p:nvSpPr>
        <p:spPr bwMode="auto">
          <a:xfrm>
            <a:off x="273050" y="971550"/>
            <a:ext cx="89646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 b="1" u="sng">
                <a:solidFill>
                  <a:srgbClr val="C00000"/>
                </a:solidFill>
              </a:rPr>
              <a:t>a) Wollen wir die ehemalige (und noch latent vorhandene) Pluralität verspielen ?</a:t>
            </a:r>
          </a:p>
        </p:txBody>
      </p:sp>
      <p:sp>
        <p:nvSpPr>
          <p:cNvPr id="29700" name="Textfeld 1"/>
          <p:cNvSpPr txBox="1">
            <a:spLocks noChangeArrowheads="1"/>
          </p:cNvSpPr>
          <p:nvPr/>
        </p:nvSpPr>
        <p:spPr bwMode="auto">
          <a:xfrm>
            <a:off x="57150" y="1427163"/>
            <a:ext cx="9775825" cy="157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600" u="sng"/>
              <a:t>Heuft &amp; Esser (2018, S. A474 ):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600"/>
              <a:t> Vgl. </a:t>
            </a:r>
            <a:r>
              <a:rPr lang="de-DE" altLang="de-DE" sz="1600" i="1"/>
              <a:t>BT-Drs. 13/8035, S. 14 Nr. 9: „Der Gesetzentwurf definiert, was Ausübung von Psychotherapie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600" i="1"/>
              <a:t>im Sinne des Gesetzes ist. Er enthält keine Aufzählung der zulässigen psychotherapeutischen Verfahren.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600" i="1"/>
              <a:t> </a:t>
            </a:r>
            <a:r>
              <a:rPr lang="de-DE" altLang="de-DE" sz="1600" b="1" i="1" u="sng"/>
              <a:t>Weiterentwicklungen in diesem Bereich sollen nicht ausgeschlossen werden. Gerade im Rahmen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600" b="1" i="1" u="sng"/>
              <a:t>der beruflichen Definition psychotherapeutischer Tätigkeiten ist es nicht angezeigt,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600" b="1" i="1" u="sng"/>
              <a:t>Verfahren auszugrenzen</a:t>
            </a:r>
            <a:r>
              <a:rPr lang="de-DE" altLang="de-DE" sz="1600" b="1" i="1"/>
              <a:t>.</a:t>
            </a:r>
            <a:r>
              <a:rPr lang="de-DE" altLang="de-DE" sz="16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6"/>
          <p:cNvSpPr>
            <a:spLocks noChangeArrowheads="1"/>
          </p:cNvSpPr>
          <p:nvPr/>
        </p:nvSpPr>
        <p:spPr bwMode="auto">
          <a:xfrm>
            <a:off x="273050" y="333375"/>
            <a:ext cx="8110538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de-DE" altLang="de-DE" sz="2000" b="1"/>
              <a:t>3.   Welche  Leit-Idee von Psychotherapie  wollen  WIR/</a:t>
            </a:r>
            <a:r>
              <a:rPr lang="de-DE" altLang="de-DE" sz="2000" b="1">
                <a:sym typeface="Wingdings" pitchFamily="2" charset="2"/>
              </a:rPr>
              <a:t> SIE !!</a:t>
            </a:r>
            <a:endParaRPr lang="de-DE" altLang="de-DE" sz="2000" b="1"/>
          </a:p>
        </p:txBody>
      </p:sp>
      <p:sp>
        <p:nvSpPr>
          <p:cNvPr id="30723" name="Textfeld 2"/>
          <p:cNvSpPr txBox="1">
            <a:spLocks noChangeArrowheads="1"/>
          </p:cNvSpPr>
          <p:nvPr/>
        </p:nvSpPr>
        <p:spPr bwMode="auto">
          <a:xfrm>
            <a:off x="273050" y="971550"/>
            <a:ext cx="89646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 b="1" u="sng">
                <a:solidFill>
                  <a:srgbClr val="C00000"/>
                </a:solidFill>
              </a:rPr>
              <a:t>a) Wollen wir die ehemalige (und noch latent vorhandene) Pluralität verspielen ?</a:t>
            </a:r>
          </a:p>
        </p:txBody>
      </p:sp>
      <p:sp>
        <p:nvSpPr>
          <p:cNvPr id="30724" name="Textfeld 1"/>
          <p:cNvSpPr txBox="1">
            <a:spLocks noChangeArrowheads="1"/>
          </p:cNvSpPr>
          <p:nvPr/>
        </p:nvSpPr>
        <p:spPr bwMode="auto">
          <a:xfrm>
            <a:off x="57150" y="1427163"/>
            <a:ext cx="9775825" cy="157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600" u="sng"/>
              <a:t>Heuft &amp; Esser (2018, S. A474 ):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600"/>
              <a:t> Vgl. </a:t>
            </a:r>
            <a:r>
              <a:rPr lang="de-DE" altLang="de-DE" sz="1600" i="1"/>
              <a:t>BT-Drs. 13/8035, S. 14 Nr. 9: „Der Gesetzentwurf definiert, was Ausübung von Psychotherapie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600" i="1"/>
              <a:t>im Sinne des Gesetzes ist. Er enthält keine Aufzählung der zulässigen psychotherapeutischen Verfahren.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600" i="1"/>
              <a:t> </a:t>
            </a:r>
            <a:r>
              <a:rPr lang="de-DE" altLang="de-DE" sz="1600" b="1" i="1" u="sng"/>
              <a:t>Weiterentwicklungen in diesem Bereich sollen nicht ausgeschlossen werden. Gerade im Rahmen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600" b="1" i="1" u="sng"/>
              <a:t>der beruflichen Definition psychotherapeutischer Tätigkeiten ist es nicht angezeigt,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600" b="1" i="1" u="sng"/>
              <a:t>Verfahren auszugrenzen</a:t>
            </a:r>
            <a:r>
              <a:rPr lang="de-DE" altLang="de-DE" sz="1600" b="1" i="1"/>
              <a:t>.</a:t>
            </a:r>
            <a:r>
              <a:rPr lang="de-DE" altLang="de-DE" sz="1600"/>
              <a:t> </a:t>
            </a:r>
          </a:p>
        </p:txBody>
      </p:sp>
      <p:sp>
        <p:nvSpPr>
          <p:cNvPr id="30725" name="Textfeld 4"/>
          <p:cNvSpPr txBox="1">
            <a:spLocks noChangeArrowheads="1"/>
          </p:cNvSpPr>
          <p:nvPr/>
        </p:nvSpPr>
        <p:spPr bwMode="auto">
          <a:xfrm>
            <a:off x="487363" y="3068638"/>
            <a:ext cx="78501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/>
              <a:t>Psycholog. Institute der BRD:  PsychDyn ??   System ?? (G-BA)   HPT ??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6"/>
          <p:cNvSpPr>
            <a:spLocks noChangeArrowheads="1"/>
          </p:cNvSpPr>
          <p:nvPr/>
        </p:nvSpPr>
        <p:spPr bwMode="auto">
          <a:xfrm>
            <a:off x="631825" y="1701800"/>
            <a:ext cx="4897438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de-DE" altLang="de-DE" sz="2000" b="1" u="sng"/>
              <a:t>aus Zeitgründen 3 Aspekte</a:t>
            </a:r>
            <a:r>
              <a:rPr lang="de-DE" altLang="de-DE" sz="2000" b="1"/>
              <a:t>:</a:t>
            </a:r>
          </a:p>
        </p:txBody>
      </p:sp>
      <p:pic>
        <p:nvPicPr>
          <p:cNvPr id="4099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" y="19050"/>
            <a:ext cx="2932113" cy="146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3475" y="3419475"/>
            <a:ext cx="19050" cy="19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5875" y="3571875"/>
            <a:ext cx="19050" cy="19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2775" y="476250"/>
            <a:ext cx="6621463" cy="70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" name="Gerade Verbindung 2"/>
          <p:cNvCxnSpPr/>
          <p:nvPr/>
        </p:nvCxnSpPr>
        <p:spPr>
          <a:xfrm flipV="1">
            <a:off x="200025" y="1466850"/>
            <a:ext cx="9574213" cy="174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04" name="Rechteck 4"/>
          <p:cNvSpPr>
            <a:spLocks noChangeArrowheads="1"/>
          </p:cNvSpPr>
          <p:nvPr/>
        </p:nvSpPr>
        <p:spPr bwMode="auto">
          <a:xfrm>
            <a:off x="7545388" y="1700213"/>
            <a:ext cx="1911350" cy="400050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000" b="1">
                <a:solidFill>
                  <a:srgbClr val="C00000"/>
                </a:solidFill>
              </a:rPr>
              <a:t>www.aghpt.de</a:t>
            </a:r>
          </a:p>
        </p:txBody>
      </p:sp>
      <p:pic>
        <p:nvPicPr>
          <p:cNvPr id="4105" name="Picture 6" descr="UNILOGO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3138" y="5949950"/>
            <a:ext cx="2667000" cy="881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6" name="Text Box 7"/>
          <p:cNvSpPr txBox="1">
            <a:spLocks noChangeArrowheads="1"/>
          </p:cNvSpPr>
          <p:nvPr/>
        </p:nvSpPr>
        <p:spPr bwMode="auto">
          <a:xfrm>
            <a:off x="3617913" y="5589588"/>
            <a:ext cx="2559050" cy="415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7287" tIns="53643" rIns="107287" bIns="53643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de-DE" altLang="de-DE" sz="2000" b="1">
                <a:solidFill>
                  <a:srgbClr val="000099"/>
                </a:solidFill>
                <a:latin typeface="Times New Roman" pitchFamily="18" charset="0"/>
              </a:rPr>
              <a:t>Prof. Dr. Jürgen Kriz</a:t>
            </a:r>
          </a:p>
        </p:txBody>
      </p:sp>
      <p:sp>
        <p:nvSpPr>
          <p:cNvPr id="9" name="Pfeil nach rechts 8"/>
          <p:cNvSpPr/>
          <p:nvPr/>
        </p:nvSpPr>
        <p:spPr>
          <a:xfrm>
            <a:off x="4808538" y="1844675"/>
            <a:ext cx="2559050" cy="144463"/>
          </a:xfrm>
          <a:prstGeom prst="rightArrow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4108" name="Rectangle 6"/>
          <p:cNvSpPr>
            <a:spLocks noChangeArrowheads="1"/>
          </p:cNvSpPr>
          <p:nvPr/>
        </p:nvSpPr>
        <p:spPr bwMode="auto">
          <a:xfrm>
            <a:off x="5392738" y="1484313"/>
            <a:ext cx="1574800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de-DE" altLang="de-DE" sz="1800" b="1">
                <a:solidFill>
                  <a:srgbClr val="0070C0"/>
                </a:solidFill>
              </a:rPr>
              <a:t>Dokumente</a:t>
            </a:r>
          </a:p>
        </p:txBody>
      </p:sp>
      <p:sp>
        <p:nvSpPr>
          <p:cNvPr id="4109" name="Rectangle 6"/>
          <p:cNvSpPr>
            <a:spLocks noChangeArrowheads="1"/>
          </p:cNvSpPr>
          <p:nvPr/>
        </p:nvSpPr>
        <p:spPr bwMode="auto">
          <a:xfrm>
            <a:off x="750888" y="2492375"/>
            <a:ext cx="6723062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de-DE" altLang="de-DE" sz="2000" b="1"/>
              <a:t>1.   Kritik am aktuellen Gutachten des WBP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6"/>
          <p:cNvSpPr>
            <a:spLocks noChangeArrowheads="1"/>
          </p:cNvSpPr>
          <p:nvPr/>
        </p:nvSpPr>
        <p:spPr bwMode="auto">
          <a:xfrm>
            <a:off x="273050" y="333375"/>
            <a:ext cx="8110538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de-DE" altLang="de-DE" sz="2000" b="1"/>
              <a:t>3.   Welche  Leit-Idee von Psychotherapie  wollen  WIR/</a:t>
            </a:r>
            <a:r>
              <a:rPr lang="de-DE" altLang="de-DE" sz="2000" b="1">
                <a:sym typeface="Wingdings" pitchFamily="2" charset="2"/>
              </a:rPr>
              <a:t> SIE !!</a:t>
            </a:r>
            <a:endParaRPr lang="de-DE" altLang="de-DE" sz="2000" b="1"/>
          </a:p>
        </p:txBody>
      </p:sp>
      <p:sp>
        <p:nvSpPr>
          <p:cNvPr id="31747" name="Textfeld 2"/>
          <p:cNvSpPr txBox="1">
            <a:spLocks noChangeArrowheads="1"/>
          </p:cNvSpPr>
          <p:nvPr/>
        </p:nvSpPr>
        <p:spPr bwMode="auto">
          <a:xfrm>
            <a:off x="273050" y="971550"/>
            <a:ext cx="89646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 b="1" u="sng">
                <a:solidFill>
                  <a:srgbClr val="C00000"/>
                </a:solidFill>
              </a:rPr>
              <a:t>a) Wollen wir die ehemalige (und noch latent vorhandene) Pluralität verspielen ?</a:t>
            </a:r>
          </a:p>
        </p:txBody>
      </p:sp>
      <p:sp>
        <p:nvSpPr>
          <p:cNvPr id="31748" name="Textfeld 1"/>
          <p:cNvSpPr txBox="1">
            <a:spLocks noChangeArrowheads="1"/>
          </p:cNvSpPr>
          <p:nvPr/>
        </p:nvSpPr>
        <p:spPr bwMode="auto">
          <a:xfrm>
            <a:off x="57150" y="1427163"/>
            <a:ext cx="9775825" cy="157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600" u="sng"/>
              <a:t>Heuft &amp; Esser (2018, S. A474 ):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600"/>
              <a:t> Vgl. </a:t>
            </a:r>
            <a:r>
              <a:rPr lang="de-DE" altLang="de-DE" sz="1600" i="1"/>
              <a:t>BT-Drs. 13/8035, S. 14 Nr. 9: „Der Gesetzentwurf definiert, was Ausübung von Psychotherapie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600" i="1"/>
              <a:t>im Sinne des Gesetzes ist. Er enthält keine Aufzählung der zulässigen psychotherapeutischen Verfahren.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600" i="1"/>
              <a:t> </a:t>
            </a:r>
            <a:r>
              <a:rPr lang="de-DE" altLang="de-DE" sz="1600" b="1" i="1" u="sng"/>
              <a:t>Weiterentwicklungen in diesem Bereich sollen nicht ausgeschlossen werden. Gerade im Rahmen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600" b="1" i="1" u="sng"/>
              <a:t>der beruflichen Definition psychotherapeutischer Tätigkeiten ist es nicht angezeigt,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600" b="1" i="1" u="sng"/>
              <a:t>Verfahren auszugrenzen</a:t>
            </a:r>
            <a:r>
              <a:rPr lang="de-DE" altLang="de-DE" sz="1600" b="1" i="1"/>
              <a:t>.</a:t>
            </a:r>
            <a:r>
              <a:rPr lang="de-DE" altLang="de-DE" sz="1600"/>
              <a:t> </a:t>
            </a:r>
          </a:p>
        </p:txBody>
      </p:sp>
      <p:sp>
        <p:nvSpPr>
          <p:cNvPr id="31749" name="Textfeld 4"/>
          <p:cNvSpPr txBox="1">
            <a:spLocks noChangeArrowheads="1"/>
          </p:cNvSpPr>
          <p:nvPr/>
        </p:nvSpPr>
        <p:spPr bwMode="auto">
          <a:xfrm>
            <a:off x="487363" y="3068638"/>
            <a:ext cx="78501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/>
              <a:t>Psycholog. Institute der BRD:  PsychDyn ??   System ?? (G-BA)   HPT ??  </a:t>
            </a:r>
          </a:p>
        </p:txBody>
      </p:sp>
      <p:sp>
        <p:nvSpPr>
          <p:cNvPr id="31750" name="Textfeld 7"/>
          <p:cNvSpPr txBox="1">
            <a:spLocks noChangeArrowheads="1"/>
          </p:cNvSpPr>
          <p:nvPr/>
        </p:nvSpPr>
        <p:spPr bwMode="auto">
          <a:xfrm>
            <a:off x="1198563" y="3573463"/>
            <a:ext cx="569912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/>
              <a:t>z.B. USA:    Div.  Clinical Psychology  (12) 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/>
              <a:t>                            Advancement of Psychotherapy (29)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/>
              <a:t>		Humanistic Psychology  (32)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/>
              <a:t>		Psychoanalysis (39)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6"/>
          <p:cNvSpPr>
            <a:spLocks noChangeArrowheads="1"/>
          </p:cNvSpPr>
          <p:nvPr/>
        </p:nvSpPr>
        <p:spPr bwMode="auto">
          <a:xfrm>
            <a:off x="273050" y="333375"/>
            <a:ext cx="8110538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de-DE" altLang="de-DE" sz="2000" b="1"/>
              <a:t>3.   Welche  Leit-Idee von Psychotherapie  wollen  WIR/</a:t>
            </a:r>
            <a:r>
              <a:rPr lang="de-DE" altLang="de-DE" sz="2000" b="1">
                <a:sym typeface="Wingdings" pitchFamily="2" charset="2"/>
              </a:rPr>
              <a:t> SIE !!</a:t>
            </a:r>
            <a:endParaRPr lang="de-DE" altLang="de-DE" sz="2000" b="1"/>
          </a:p>
        </p:txBody>
      </p:sp>
      <p:sp>
        <p:nvSpPr>
          <p:cNvPr id="32771" name="Textfeld 2"/>
          <p:cNvSpPr txBox="1">
            <a:spLocks noChangeArrowheads="1"/>
          </p:cNvSpPr>
          <p:nvPr/>
        </p:nvSpPr>
        <p:spPr bwMode="auto">
          <a:xfrm>
            <a:off x="273050" y="971550"/>
            <a:ext cx="89646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 b="1" u="sng">
                <a:solidFill>
                  <a:srgbClr val="C00000"/>
                </a:solidFill>
              </a:rPr>
              <a:t>a) Wollen wir die ehemalige (und noch latent vorhandene) Pluralität verspielen ?</a:t>
            </a:r>
          </a:p>
        </p:txBody>
      </p:sp>
      <p:sp>
        <p:nvSpPr>
          <p:cNvPr id="32772" name="Textfeld 1"/>
          <p:cNvSpPr txBox="1">
            <a:spLocks noChangeArrowheads="1"/>
          </p:cNvSpPr>
          <p:nvPr/>
        </p:nvSpPr>
        <p:spPr bwMode="auto">
          <a:xfrm>
            <a:off x="57150" y="1427163"/>
            <a:ext cx="9775825" cy="157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600" u="sng"/>
              <a:t>Heuft &amp; Esser (2018, S. A474 ):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600"/>
              <a:t> Vgl. </a:t>
            </a:r>
            <a:r>
              <a:rPr lang="de-DE" altLang="de-DE" sz="1600" i="1"/>
              <a:t>BT-Drs. 13/8035, S. 14 Nr. 9: „Der Gesetzentwurf definiert, was Ausübung von Psychotherapie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600" i="1"/>
              <a:t>im Sinne des Gesetzes ist. Er enthält keine Aufzählung der zulässigen psychotherapeutischen Verfahren.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600" i="1"/>
              <a:t> </a:t>
            </a:r>
            <a:r>
              <a:rPr lang="de-DE" altLang="de-DE" sz="1600" b="1" i="1" u="sng"/>
              <a:t>Weiterentwicklungen in diesem Bereich sollen nicht ausgeschlossen werden. Gerade im Rahmen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600" b="1" i="1" u="sng"/>
              <a:t>der beruflichen Definition psychotherapeutischer Tätigkeiten ist es nicht angezeigt,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600" b="1" i="1" u="sng"/>
              <a:t>Verfahren auszugrenzen</a:t>
            </a:r>
            <a:r>
              <a:rPr lang="de-DE" altLang="de-DE" sz="1600" b="1" i="1"/>
              <a:t>.</a:t>
            </a:r>
            <a:r>
              <a:rPr lang="de-DE" altLang="de-DE" sz="1600"/>
              <a:t> </a:t>
            </a:r>
          </a:p>
        </p:txBody>
      </p:sp>
      <p:sp>
        <p:nvSpPr>
          <p:cNvPr id="32773" name="Textfeld 4"/>
          <p:cNvSpPr txBox="1">
            <a:spLocks noChangeArrowheads="1"/>
          </p:cNvSpPr>
          <p:nvPr/>
        </p:nvSpPr>
        <p:spPr bwMode="auto">
          <a:xfrm>
            <a:off x="487363" y="3068638"/>
            <a:ext cx="78501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/>
              <a:t>Psycholog. Institute der BRD:  PsychDyn ??   System ?? (G-BA)   HPT ??  </a:t>
            </a:r>
          </a:p>
        </p:txBody>
      </p:sp>
      <p:sp>
        <p:nvSpPr>
          <p:cNvPr id="32774" name="Textfeld 7"/>
          <p:cNvSpPr txBox="1">
            <a:spLocks noChangeArrowheads="1"/>
          </p:cNvSpPr>
          <p:nvPr/>
        </p:nvSpPr>
        <p:spPr bwMode="auto">
          <a:xfrm>
            <a:off x="1198563" y="3573463"/>
            <a:ext cx="569912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/>
              <a:t>z.B. USA:    Div.  Clinical Psychology  (12) 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/>
              <a:t>                            Advancement of Psychotherapy (29)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/>
              <a:t>		Humanistic Psychology  (32)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/>
              <a:t>		Psychoanalysis (39)     </a:t>
            </a:r>
          </a:p>
        </p:txBody>
      </p:sp>
      <p:sp>
        <p:nvSpPr>
          <p:cNvPr id="32775" name="Textfeld 6"/>
          <p:cNvSpPr txBox="1">
            <a:spLocks noChangeArrowheads="1"/>
          </p:cNvSpPr>
          <p:nvPr/>
        </p:nvSpPr>
        <p:spPr bwMode="auto">
          <a:xfrm>
            <a:off x="128588" y="4941888"/>
            <a:ext cx="9648825" cy="1046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 b="1" u="sng">
                <a:solidFill>
                  <a:srgbClr val="C00000"/>
                </a:solidFill>
              </a:rPr>
              <a:t>b) Wollen wir das einzige Land sein, wo man (seit 1999-2018)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>
                <a:solidFill>
                  <a:srgbClr val="C00000"/>
                </a:solidFill>
              </a:rPr>
              <a:t>	</a:t>
            </a:r>
            <a:r>
              <a:rPr lang="de-DE" altLang="de-DE" sz="1800" b="1" u="sng">
                <a:solidFill>
                  <a:srgbClr val="C00000"/>
                </a:solidFill>
              </a:rPr>
              <a:t>mit HPT  kein Therapeut werden kann?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de-DE" altLang="de-DE" sz="800" b="1" u="sng">
              <a:solidFill>
                <a:srgbClr val="C00000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 b="1">
                <a:solidFill>
                  <a:srgbClr val="C00000"/>
                </a:solidFill>
              </a:rPr>
              <a:t>       </a:t>
            </a:r>
            <a:r>
              <a:rPr lang="de-DE" altLang="de-DE" sz="1800" b="1" u="sng">
                <a:solidFill>
                  <a:srgbClr val="C00000"/>
                </a:solidFill>
              </a:rPr>
              <a:t>Und das so den Patienten dieses wirksame, nachgefragte Behandlung vorenthält?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6"/>
          <p:cNvSpPr>
            <a:spLocks noChangeArrowheads="1"/>
          </p:cNvSpPr>
          <p:nvPr/>
        </p:nvSpPr>
        <p:spPr bwMode="auto">
          <a:xfrm>
            <a:off x="631825" y="1701800"/>
            <a:ext cx="4897438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de-DE" altLang="de-DE" sz="2000" b="1" u="sng"/>
              <a:t>aus Zeitgründen 3 Aspekte</a:t>
            </a:r>
            <a:r>
              <a:rPr lang="de-DE" altLang="de-DE" sz="2000" b="1"/>
              <a:t>:</a:t>
            </a:r>
          </a:p>
        </p:txBody>
      </p:sp>
      <p:pic>
        <p:nvPicPr>
          <p:cNvPr id="5123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" y="19050"/>
            <a:ext cx="2932113" cy="146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3475" y="3419475"/>
            <a:ext cx="19050" cy="19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5875" y="3571875"/>
            <a:ext cx="19050" cy="19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6" name="Picture 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2775" y="476250"/>
            <a:ext cx="6621463" cy="70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" name="Gerade Verbindung 2"/>
          <p:cNvCxnSpPr/>
          <p:nvPr/>
        </p:nvCxnSpPr>
        <p:spPr>
          <a:xfrm flipV="1">
            <a:off x="200025" y="1466850"/>
            <a:ext cx="9574213" cy="174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28" name="Rechteck 4"/>
          <p:cNvSpPr>
            <a:spLocks noChangeArrowheads="1"/>
          </p:cNvSpPr>
          <p:nvPr/>
        </p:nvSpPr>
        <p:spPr bwMode="auto">
          <a:xfrm>
            <a:off x="7545388" y="1700213"/>
            <a:ext cx="1911350" cy="400050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000" b="1">
                <a:solidFill>
                  <a:srgbClr val="C00000"/>
                </a:solidFill>
              </a:rPr>
              <a:t>www.aghpt.de</a:t>
            </a:r>
          </a:p>
        </p:txBody>
      </p:sp>
      <p:pic>
        <p:nvPicPr>
          <p:cNvPr id="5129" name="Picture 6" descr="UNILOGO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3138" y="5949950"/>
            <a:ext cx="2667000" cy="881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30" name="Text Box 7"/>
          <p:cNvSpPr txBox="1">
            <a:spLocks noChangeArrowheads="1"/>
          </p:cNvSpPr>
          <p:nvPr/>
        </p:nvSpPr>
        <p:spPr bwMode="auto">
          <a:xfrm>
            <a:off x="3617913" y="5589588"/>
            <a:ext cx="2559050" cy="415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7287" tIns="53643" rIns="107287" bIns="53643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de-DE" altLang="de-DE" sz="2000" b="1">
                <a:solidFill>
                  <a:srgbClr val="000099"/>
                </a:solidFill>
                <a:latin typeface="Times New Roman" pitchFamily="18" charset="0"/>
              </a:rPr>
              <a:t>Prof. Dr. Jürgen Kriz</a:t>
            </a:r>
          </a:p>
        </p:txBody>
      </p:sp>
      <p:sp>
        <p:nvSpPr>
          <p:cNvPr id="9" name="Pfeil nach rechts 8"/>
          <p:cNvSpPr/>
          <p:nvPr/>
        </p:nvSpPr>
        <p:spPr>
          <a:xfrm>
            <a:off x="4808538" y="1844675"/>
            <a:ext cx="2559050" cy="144463"/>
          </a:xfrm>
          <a:prstGeom prst="rightArrow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5132" name="Rectangle 6"/>
          <p:cNvSpPr>
            <a:spLocks noChangeArrowheads="1"/>
          </p:cNvSpPr>
          <p:nvPr/>
        </p:nvSpPr>
        <p:spPr bwMode="auto">
          <a:xfrm>
            <a:off x="5392738" y="1484313"/>
            <a:ext cx="1574800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de-DE" altLang="de-DE" sz="1800" b="1">
                <a:solidFill>
                  <a:srgbClr val="0070C0"/>
                </a:solidFill>
              </a:rPr>
              <a:t>Dokumente</a:t>
            </a:r>
          </a:p>
        </p:txBody>
      </p:sp>
      <p:sp>
        <p:nvSpPr>
          <p:cNvPr id="5133" name="Rectangle 6"/>
          <p:cNvSpPr>
            <a:spLocks noChangeArrowheads="1"/>
          </p:cNvSpPr>
          <p:nvPr/>
        </p:nvSpPr>
        <p:spPr bwMode="auto">
          <a:xfrm>
            <a:off x="750888" y="2492375"/>
            <a:ext cx="6723062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de-DE" altLang="de-DE" sz="2000" b="1"/>
              <a:t>1.   Kritik am aktuellen Gutachten des WBP</a:t>
            </a:r>
          </a:p>
        </p:txBody>
      </p:sp>
      <p:sp>
        <p:nvSpPr>
          <p:cNvPr id="10" name="Pfeil nach unten 9"/>
          <p:cNvSpPr/>
          <p:nvPr/>
        </p:nvSpPr>
        <p:spPr>
          <a:xfrm>
            <a:off x="3729038" y="2924175"/>
            <a:ext cx="503237" cy="534988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5135" name="Textfeld 10"/>
          <p:cNvSpPr txBox="1">
            <a:spLocks noChangeArrowheads="1"/>
          </p:cNvSpPr>
          <p:nvPr/>
        </p:nvSpPr>
        <p:spPr bwMode="auto">
          <a:xfrm>
            <a:off x="4260850" y="2997200"/>
            <a:ext cx="15716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000" b="1">
                <a:solidFill>
                  <a:srgbClr val="C00000"/>
                </a:solidFill>
                <a:latin typeface="Arial Black" pitchFamily="34" charset="0"/>
              </a:rPr>
              <a:t>KONTEXT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6"/>
          <p:cNvSpPr>
            <a:spLocks noChangeArrowheads="1"/>
          </p:cNvSpPr>
          <p:nvPr/>
        </p:nvSpPr>
        <p:spPr bwMode="auto">
          <a:xfrm>
            <a:off x="631825" y="1701800"/>
            <a:ext cx="4897438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de-DE" altLang="de-DE" sz="2000" b="1" u="sng"/>
              <a:t>aus Zeitgründen 3 Aspekte</a:t>
            </a:r>
            <a:r>
              <a:rPr lang="de-DE" altLang="de-DE" sz="2000" b="1"/>
              <a:t>:</a:t>
            </a:r>
          </a:p>
        </p:txBody>
      </p:sp>
      <p:pic>
        <p:nvPicPr>
          <p:cNvPr id="6147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" y="19050"/>
            <a:ext cx="2932113" cy="146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8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3475" y="3419475"/>
            <a:ext cx="19050" cy="19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5875" y="3571875"/>
            <a:ext cx="19050" cy="19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0" name="Picture 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2775" y="476250"/>
            <a:ext cx="6621463" cy="70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" name="Gerade Verbindung 2"/>
          <p:cNvCxnSpPr/>
          <p:nvPr/>
        </p:nvCxnSpPr>
        <p:spPr>
          <a:xfrm flipV="1">
            <a:off x="200025" y="1466850"/>
            <a:ext cx="9574213" cy="174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52" name="Rechteck 4"/>
          <p:cNvSpPr>
            <a:spLocks noChangeArrowheads="1"/>
          </p:cNvSpPr>
          <p:nvPr/>
        </p:nvSpPr>
        <p:spPr bwMode="auto">
          <a:xfrm>
            <a:off x="7545388" y="1700213"/>
            <a:ext cx="1911350" cy="400050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000" b="1">
                <a:solidFill>
                  <a:srgbClr val="C00000"/>
                </a:solidFill>
              </a:rPr>
              <a:t>www.aghpt.de</a:t>
            </a:r>
          </a:p>
        </p:txBody>
      </p:sp>
      <p:pic>
        <p:nvPicPr>
          <p:cNvPr id="6153" name="Picture 6" descr="UNILOGO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3138" y="5949950"/>
            <a:ext cx="2667000" cy="881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4" name="Text Box 7"/>
          <p:cNvSpPr txBox="1">
            <a:spLocks noChangeArrowheads="1"/>
          </p:cNvSpPr>
          <p:nvPr/>
        </p:nvSpPr>
        <p:spPr bwMode="auto">
          <a:xfrm>
            <a:off x="3617913" y="5589588"/>
            <a:ext cx="2559050" cy="415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7287" tIns="53643" rIns="107287" bIns="53643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de-DE" altLang="de-DE" sz="2000" b="1">
                <a:solidFill>
                  <a:srgbClr val="000099"/>
                </a:solidFill>
                <a:latin typeface="Times New Roman" pitchFamily="18" charset="0"/>
              </a:rPr>
              <a:t>Prof. Dr. Jürgen Kriz</a:t>
            </a:r>
          </a:p>
        </p:txBody>
      </p:sp>
      <p:sp>
        <p:nvSpPr>
          <p:cNvPr id="9" name="Pfeil nach rechts 8"/>
          <p:cNvSpPr/>
          <p:nvPr/>
        </p:nvSpPr>
        <p:spPr>
          <a:xfrm>
            <a:off x="4808538" y="1844675"/>
            <a:ext cx="2559050" cy="144463"/>
          </a:xfrm>
          <a:prstGeom prst="rightArrow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6156" name="Rectangle 6"/>
          <p:cNvSpPr>
            <a:spLocks noChangeArrowheads="1"/>
          </p:cNvSpPr>
          <p:nvPr/>
        </p:nvSpPr>
        <p:spPr bwMode="auto">
          <a:xfrm>
            <a:off x="5392738" y="1484313"/>
            <a:ext cx="1574800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de-DE" altLang="de-DE" sz="1800" b="1">
                <a:solidFill>
                  <a:srgbClr val="0070C0"/>
                </a:solidFill>
              </a:rPr>
              <a:t>Dokumente</a:t>
            </a:r>
          </a:p>
        </p:txBody>
      </p:sp>
      <p:sp>
        <p:nvSpPr>
          <p:cNvPr id="6157" name="Rectangle 6"/>
          <p:cNvSpPr>
            <a:spLocks noChangeArrowheads="1"/>
          </p:cNvSpPr>
          <p:nvPr/>
        </p:nvSpPr>
        <p:spPr bwMode="auto">
          <a:xfrm>
            <a:off x="750888" y="2492375"/>
            <a:ext cx="6723062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de-DE" altLang="de-DE" sz="2000" b="1"/>
              <a:t>1.   Kritik am aktuellen Gutachten des WBP</a:t>
            </a:r>
          </a:p>
        </p:txBody>
      </p:sp>
      <p:sp>
        <p:nvSpPr>
          <p:cNvPr id="6158" name="Rectangle 6"/>
          <p:cNvSpPr>
            <a:spLocks noChangeArrowheads="1"/>
          </p:cNvSpPr>
          <p:nvPr/>
        </p:nvSpPr>
        <p:spPr bwMode="auto">
          <a:xfrm>
            <a:off x="750888" y="3478213"/>
            <a:ext cx="7750175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de-DE" altLang="de-DE" sz="2000" b="1"/>
              <a:t>2.   Welche Psychotherapie-Bewertung wollen  WIR/</a:t>
            </a:r>
            <a:r>
              <a:rPr lang="de-DE" altLang="de-DE" sz="2000" b="1">
                <a:sym typeface="Wingdings" pitchFamily="2" charset="2"/>
              </a:rPr>
              <a:t> SIE !!</a:t>
            </a:r>
            <a:endParaRPr lang="de-DE" altLang="de-DE" sz="2000" b="1"/>
          </a:p>
        </p:txBody>
      </p:sp>
      <p:sp>
        <p:nvSpPr>
          <p:cNvPr id="10" name="Pfeil nach unten 9"/>
          <p:cNvSpPr/>
          <p:nvPr/>
        </p:nvSpPr>
        <p:spPr>
          <a:xfrm>
            <a:off x="3729038" y="2924175"/>
            <a:ext cx="503237" cy="534988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6160" name="Textfeld 10"/>
          <p:cNvSpPr txBox="1">
            <a:spLocks noChangeArrowheads="1"/>
          </p:cNvSpPr>
          <p:nvPr/>
        </p:nvSpPr>
        <p:spPr bwMode="auto">
          <a:xfrm>
            <a:off x="4260850" y="2997200"/>
            <a:ext cx="15716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000" b="1">
                <a:solidFill>
                  <a:srgbClr val="C00000"/>
                </a:solidFill>
                <a:latin typeface="Arial Black" pitchFamily="34" charset="0"/>
              </a:rPr>
              <a:t>KONTEXT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6"/>
          <p:cNvSpPr>
            <a:spLocks noChangeArrowheads="1"/>
          </p:cNvSpPr>
          <p:nvPr/>
        </p:nvSpPr>
        <p:spPr bwMode="auto">
          <a:xfrm>
            <a:off x="631825" y="1701800"/>
            <a:ext cx="4897438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de-DE" altLang="de-DE" sz="2000" b="1" u="sng"/>
              <a:t>aus Zeitgründen 3 Aspekte</a:t>
            </a:r>
            <a:r>
              <a:rPr lang="de-DE" altLang="de-DE" sz="2000" b="1"/>
              <a:t>:</a:t>
            </a:r>
          </a:p>
        </p:txBody>
      </p:sp>
      <p:pic>
        <p:nvPicPr>
          <p:cNvPr id="7171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" y="19050"/>
            <a:ext cx="2932113" cy="146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2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3475" y="3419475"/>
            <a:ext cx="19050" cy="19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5875" y="3571875"/>
            <a:ext cx="19050" cy="19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4" name="Picture 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2775" y="476250"/>
            <a:ext cx="6621463" cy="70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" name="Gerade Verbindung 2"/>
          <p:cNvCxnSpPr/>
          <p:nvPr/>
        </p:nvCxnSpPr>
        <p:spPr>
          <a:xfrm flipV="1">
            <a:off x="200025" y="1466850"/>
            <a:ext cx="9574213" cy="174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76" name="Rechteck 4"/>
          <p:cNvSpPr>
            <a:spLocks noChangeArrowheads="1"/>
          </p:cNvSpPr>
          <p:nvPr/>
        </p:nvSpPr>
        <p:spPr bwMode="auto">
          <a:xfrm>
            <a:off x="7545388" y="1700213"/>
            <a:ext cx="1911350" cy="400050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000" b="1">
                <a:solidFill>
                  <a:srgbClr val="C00000"/>
                </a:solidFill>
              </a:rPr>
              <a:t>www.aghpt.de</a:t>
            </a:r>
          </a:p>
        </p:txBody>
      </p:sp>
      <p:pic>
        <p:nvPicPr>
          <p:cNvPr id="7177" name="Picture 6" descr="UNILOGO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3138" y="5949950"/>
            <a:ext cx="2667000" cy="881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8" name="Text Box 7"/>
          <p:cNvSpPr txBox="1">
            <a:spLocks noChangeArrowheads="1"/>
          </p:cNvSpPr>
          <p:nvPr/>
        </p:nvSpPr>
        <p:spPr bwMode="auto">
          <a:xfrm>
            <a:off x="3617913" y="5589588"/>
            <a:ext cx="2559050" cy="415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7287" tIns="53643" rIns="107287" bIns="53643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de-DE" altLang="de-DE" sz="2000" b="1">
                <a:solidFill>
                  <a:srgbClr val="000099"/>
                </a:solidFill>
                <a:latin typeface="Times New Roman" pitchFamily="18" charset="0"/>
              </a:rPr>
              <a:t>Prof. Dr. Jürgen Kriz</a:t>
            </a:r>
          </a:p>
        </p:txBody>
      </p:sp>
      <p:sp>
        <p:nvSpPr>
          <p:cNvPr id="9" name="Pfeil nach rechts 8"/>
          <p:cNvSpPr/>
          <p:nvPr/>
        </p:nvSpPr>
        <p:spPr>
          <a:xfrm>
            <a:off x="4808538" y="1844675"/>
            <a:ext cx="2559050" cy="144463"/>
          </a:xfrm>
          <a:prstGeom prst="rightArrow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7180" name="Rectangle 6"/>
          <p:cNvSpPr>
            <a:spLocks noChangeArrowheads="1"/>
          </p:cNvSpPr>
          <p:nvPr/>
        </p:nvSpPr>
        <p:spPr bwMode="auto">
          <a:xfrm>
            <a:off x="5392738" y="1484313"/>
            <a:ext cx="1574800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de-DE" altLang="de-DE" sz="1800" b="1">
                <a:solidFill>
                  <a:srgbClr val="0070C0"/>
                </a:solidFill>
              </a:rPr>
              <a:t>Dokumente</a:t>
            </a:r>
          </a:p>
        </p:txBody>
      </p:sp>
      <p:sp>
        <p:nvSpPr>
          <p:cNvPr id="7181" name="Rectangle 6"/>
          <p:cNvSpPr>
            <a:spLocks noChangeArrowheads="1"/>
          </p:cNvSpPr>
          <p:nvPr/>
        </p:nvSpPr>
        <p:spPr bwMode="auto">
          <a:xfrm>
            <a:off x="750888" y="2492375"/>
            <a:ext cx="6723062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de-DE" altLang="de-DE" sz="2000" b="1"/>
              <a:t>1.   Kritik am aktuellen Gutachten des WBP</a:t>
            </a:r>
          </a:p>
        </p:txBody>
      </p:sp>
      <p:sp>
        <p:nvSpPr>
          <p:cNvPr id="7182" name="Rectangle 6"/>
          <p:cNvSpPr>
            <a:spLocks noChangeArrowheads="1"/>
          </p:cNvSpPr>
          <p:nvPr/>
        </p:nvSpPr>
        <p:spPr bwMode="auto">
          <a:xfrm>
            <a:off x="750888" y="3478213"/>
            <a:ext cx="7750175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de-DE" altLang="de-DE" sz="2000" b="1"/>
              <a:t>2.   Welche Psychotherapie-Bewertung wollen  WIR/</a:t>
            </a:r>
            <a:r>
              <a:rPr lang="de-DE" altLang="de-DE" sz="2000" b="1">
                <a:sym typeface="Wingdings" pitchFamily="2" charset="2"/>
              </a:rPr>
              <a:t> SIE !!</a:t>
            </a:r>
            <a:endParaRPr lang="de-DE" altLang="de-DE" sz="2000" b="1"/>
          </a:p>
        </p:txBody>
      </p:sp>
      <p:sp>
        <p:nvSpPr>
          <p:cNvPr id="10" name="Pfeil nach unten 9"/>
          <p:cNvSpPr/>
          <p:nvPr/>
        </p:nvSpPr>
        <p:spPr>
          <a:xfrm>
            <a:off x="3729038" y="2924175"/>
            <a:ext cx="503237" cy="534988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7184" name="Textfeld 10"/>
          <p:cNvSpPr txBox="1">
            <a:spLocks noChangeArrowheads="1"/>
          </p:cNvSpPr>
          <p:nvPr/>
        </p:nvSpPr>
        <p:spPr bwMode="auto">
          <a:xfrm>
            <a:off x="4260850" y="2997200"/>
            <a:ext cx="15716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000" b="1">
                <a:solidFill>
                  <a:srgbClr val="C00000"/>
                </a:solidFill>
                <a:latin typeface="Arial Black" pitchFamily="34" charset="0"/>
              </a:rPr>
              <a:t>KONTEXT</a:t>
            </a:r>
          </a:p>
        </p:txBody>
      </p:sp>
      <p:sp>
        <p:nvSpPr>
          <p:cNvPr id="24" name="Pfeil nach unten 23"/>
          <p:cNvSpPr/>
          <p:nvPr/>
        </p:nvSpPr>
        <p:spPr>
          <a:xfrm>
            <a:off x="3729038" y="4076700"/>
            <a:ext cx="503237" cy="534988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7186" name="Textfeld 24"/>
          <p:cNvSpPr txBox="1">
            <a:spLocks noChangeArrowheads="1"/>
          </p:cNvSpPr>
          <p:nvPr/>
        </p:nvSpPr>
        <p:spPr bwMode="auto">
          <a:xfrm>
            <a:off x="4232275" y="4149725"/>
            <a:ext cx="15732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000" b="1">
                <a:solidFill>
                  <a:srgbClr val="C00000"/>
                </a:solidFill>
                <a:latin typeface="Arial Black" pitchFamily="34" charset="0"/>
              </a:rPr>
              <a:t>KONTEXT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6"/>
          <p:cNvSpPr>
            <a:spLocks noChangeArrowheads="1"/>
          </p:cNvSpPr>
          <p:nvPr/>
        </p:nvSpPr>
        <p:spPr bwMode="auto">
          <a:xfrm>
            <a:off x="631825" y="1701800"/>
            <a:ext cx="4897438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de-DE" altLang="de-DE" sz="2000" b="1" u="sng"/>
              <a:t>aus Zeitgründen 3 Aspekte</a:t>
            </a:r>
            <a:r>
              <a:rPr lang="de-DE" altLang="de-DE" sz="2000" b="1"/>
              <a:t>:</a:t>
            </a:r>
          </a:p>
        </p:txBody>
      </p:sp>
      <p:pic>
        <p:nvPicPr>
          <p:cNvPr id="8195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" y="19050"/>
            <a:ext cx="2932113" cy="146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6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3475" y="3419475"/>
            <a:ext cx="19050" cy="19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7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5875" y="3571875"/>
            <a:ext cx="19050" cy="19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8" name="Picture 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2775" y="476250"/>
            <a:ext cx="6621463" cy="70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" name="Gerade Verbindung 2"/>
          <p:cNvCxnSpPr/>
          <p:nvPr/>
        </p:nvCxnSpPr>
        <p:spPr>
          <a:xfrm flipV="1">
            <a:off x="200025" y="1466850"/>
            <a:ext cx="9574213" cy="174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00" name="Rechteck 4"/>
          <p:cNvSpPr>
            <a:spLocks noChangeArrowheads="1"/>
          </p:cNvSpPr>
          <p:nvPr/>
        </p:nvSpPr>
        <p:spPr bwMode="auto">
          <a:xfrm>
            <a:off x="7545388" y="1700213"/>
            <a:ext cx="1911350" cy="400050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000" b="1">
                <a:solidFill>
                  <a:srgbClr val="C00000"/>
                </a:solidFill>
              </a:rPr>
              <a:t>www.aghpt.de</a:t>
            </a:r>
          </a:p>
        </p:txBody>
      </p:sp>
      <p:pic>
        <p:nvPicPr>
          <p:cNvPr id="8201" name="Picture 6" descr="UNILOGO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3138" y="5949950"/>
            <a:ext cx="2667000" cy="881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02" name="Text Box 7"/>
          <p:cNvSpPr txBox="1">
            <a:spLocks noChangeArrowheads="1"/>
          </p:cNvSpPr>
          <p:nvPr/>
        </p:nvSpPr>
        <p:spPr bwMode="auto">
          <a:xfrm>
            <a:off x="3617913" y="5589588"/>
            <a:ext cx="2559050" cy="415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7287" tIns="53643" rIns="107287" bIns="53643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de-DE" altLang="de-DE" sz="2000" b="1">
                <a:solidFill>
                  <a:srgbClr val="000099"/>
                </a:solidFill>
                <a:latin typeface="Times New Roman" pitchFamily="18" charset="0"/>
              </a:rPr>
              <a:t>Prof. Dr. Jürgen Kriz</a:t>
            </a:r>
          </a:p>
        </p:txBody>
      </p:sp>
      <p:sp>
        <p:nvSpPr>
          <p:cNvPr id="9" name="Pfeil nach rechts 8"/>
          <p:cNvSpPr/>
          <p:nvPr/>
        </p:nvSpPr>
        <p:spPr>
          <a:xfrm>
            <a:off x="4808538" y="1844675"/>
            <a:ext cx="2559050" cy="144463"/>
          </a:xfrm>
          <a:prstGeom prst="rightArrow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8204" name="Rectangle 6"/>
          <p:cNvSpPr>
            <a:spLocks noChangeArrowheads="1"/>
          </p:cNvSpPr>
          <p:nvPr/>
        </p:nvSpPr>
        <p:spPr bwMode="auto">
          <a:xfrm>
            <a:off x="5392738" y="1484313"/>
            <a:ext cx="1574800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de-DE" altLang="de-DE" sz="1800" b="1">
                <a:solidFill>
                  <a:srgbClr val="0070C0"/>
                </a:solidFill>
              </a:rPr>
              <a:t>Dokumente</a:t>
            </a:r>
          </a:p>
        </p:txBody>
      </p:sp>
      <p:sp>
        <p:nvSpPr>
          <p:cNvPr id="8205" name="Rectangle 6"/>
          <p:cNvSpPr>
            <a:spLocks noChangeArrowheads="1"/>
          </p:cNvSpPr>
          <p:nvPr/>
        </p:nvSpPr>
        <p:spPr bwMode="auto">
          <a:xfrm>
            <a:off x="750888" y="2492375"/>
            <a:ext cx="6723062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de-DE" altLang="de-DE" sz="2000" b="1"/>
              <a:t>1.   Kritik am aktuellen Gutachten des WBP</a:t>
            </a:r>
          </a:p>
        </p:txBody>
      </p:sp>
      <p:sp>
        <p:nvSpPr>
          <p:cNvPr id="8206" name="Rectangle 6"/>
          <p:cNvSpPr>
            <a:spLocks noChangeArrowheads="1"/>
          </p:cNvSpPr>
          <p:nvPr/>
        </p:nvSpPr>
        <p:spPr bwMode="auto">
          <a:xfrm>
            <a:off x="750888" y="3478213"/>
            <a:ext cx="7750175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de-DE" altLang="de-DE" sz="2000" b="1"/>
              <a:t>2.   Welche Psychotherapie-Bewertung wollen  WIR/</a:t>
            </a:r>
            <a:r>
              <a:rPr lang="de-DE" altLang="de-DE" sz="2000" b="1">
                <a:sym typeface="Wingdings" pitchFamily="2" charset="2"/>
              </a:rPr>
              <a:t> SIE !!</a:t>
            </a:r>
            <a:endParaRPr lang="de-DE" altLang="de-DE" sz="2000" b="1"/>
          </a:p>
        </p:txBody>
      </p:sp>
      <p:sp>
        <p:nvSpPr>
          <p:cNvPr id="8207" name="Rectangle 6"/>
          <p:cNvSpPr>
            <a:spLocks noChangeArrowheads="1"/>
          </p:cNvSpPr>
          <p:nvPr/>
        </p:nvSpPr>
        <p:spPr bwMode="auto">
          <a:xfrm>
            <a:off x="776288" y="4684713"/>
            <a:ext cx="8110537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de-DE" altLang="de-DE" sz="2000" b="1"/>
              <a:t>3.   Welche  Leit-Idee von Psychotherapie  wollen  WIR/</a:t>
            </a:r>
            <a:r>
              <a:rPr lang="de-DE" altLang="de-DE" sz="2000" b="1">
                <a:sym typeface="Wingdings" pitchFamily="2" charset="2"/>
              </a:rPr>
              <a:t> SIE !!</a:t>
            </a:r>
            <a:endParaRPr lang="de-DE" altLang="de-DE" sz="2000" b="1"/>
          </a:p>
        </p:txBody>
      </p:sp>
      <p:sp>
        <p:nvSpPr>
          <p:cNvPr id="10" name="Pfeil nach unten 9"/>
          <p:cNvSpPr/>
          <p:nvPr/>
        </p:nvSpPr>
        <p:spPr>
          <a:xfrm>
            <a:off x="3729038" y="2924175"/>
            <a:ext cx="503237" cy="534988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8209" name="Textfeld 10"/>
          <p:cNvSpPr txBox="1">
            <a:spLocks noChangeArrowheads="1"/>
          </p:cNvSpPr>
          <p:nvPr/>
        </p:nvSpPr>
        <p:spPr bwMode="auto">
          <a:xfrm>
            <a:off x="4260850" y="2997200"/>
            <a:ext cx="15716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000" b="1">
                <a:solidFill>
                  <a:srgbClr val="C00000"/>
                </a:solidFill>
                <a:latin typeface="Arial Black" pitchFamily="34" charset="0"/>
              </a:rPr>
              <a:t>KONTEXT</a:t>
            </a:r>
          </a:p>
        </p:txBody>
      </p:sp>
      <p:sp>
        <p:nvSpPr>
          <p:cNvPr id="24" name="Pfeil nach unten 23"/>
          <p:cNvSpPr/>
          <p:nvPr/>
        </p:nvSpPr>
        <p:spPr>
          <a:xfrm>
            <a:off x="3729038" y="4076700"/>
            <a:ext cx="503237" cy="534988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8211" name="Textfeld 24"/>
          <p:cNvSpPr txBox="1">
            <a:spLocks noChangeArrowheads="1"/>
          </p:cNvSpPr>
          <p:nvPr/>
        </p:nvSpPr>
        <p:spPr bwMode="auto">
          <a:xfrm>
            <a:off x="4232275" y="4149725"/>
            <a:ext cx="15732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000" b="1">
                <a:solidFill>
                  <a:srgbClr val="C00000"/>
                </a:solidFill>
                <a:latin typeface="Arial Black" pitchFamily="34" charset="0"/>
              </a:rPr>
              <a:t>KONTEXT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6"/>
          <p:cNvSpPr>
            <a:spLocks noChangeArrowheads="1"/>
          </p:cNvSpPr>
          <p:nvPr/>
        </p:nvSpPr>
        <p:spPr bwMode="auto">
          <a:xfrm>
            <a:off x="631825" y="1701800"/>
            <a:ext cx="4897438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de-DE" altLang="de-DE" sz="2000" b="1" u="sng"/>
              <a:t>aus Zeitgründen 3 Aspekte</a:t>
            </a:r>
            <a:r>
              <a:rPr lang="de-DE" altLang="de-DE" sz="2000" b="1"/>
              <a:t>:</a:t>
            </a:r>
          </a:p>
        </p:txBody>
      </p:sp>
      <p:pic>
        <p:nvPicPr>
          <p:cNvPr id="9219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" y="19050"/>
            <a:ext cx="2932113" cy="146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0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3475" y="3419475"/>
            <a:ext cx="19050" cy="19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1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5875" y="3571875"/>
            <a:ext cx="19050" cy="19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2" name="Picture 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2775" y="476250"/>
            <a:ext cx="6621463" cy="70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" name="Gerade Verbindung 2"/>
          <p:cNvCxnSpPr/>
          <p:nvPr/>
        </p:nvCxnSpPr>
        <p:spPr>
          <a:xfrm flipV="1">
            <a:off x="200025" y="1466850"/>
            <a:ext cx="9574213" cy="174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24" name="Rechteck 4"/>
          <p:cNvSpPr>
            <a:spLocks noChangeArrowheads="1"/>
          </p:cNvSpPr>
          <p:nvPr/>
        </p:nvSpPr>
        <p:spPr bwMode="auto">
          <a:xfrm>
            <a:off x="7545388" y="1700213"/>
            <a:ext cx="1911350" cy="400050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000" b="1">
                <a:solidFill>
                  <a:srgbClr val="C00000"/>
                </a:solidFill>
              </a:rPr>
              <a:t>www.aghpt.de</a:t>
            </a:r>
          </a:p>
        </p:txBody>
      </p:sp>
      <p:pic>
        <p:nvPicPr>
          <p:cNvPr id="9225" name="Picture 6" descr="UNILOGO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3138" y="5949950"/>
            <a:ext cx="2667000" cy="881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6" name="Text Box 7"/>
          <p:cNvSpPr txBox="1">
            <a:spLocks noChangeArrowheads="1"/>
          </p:cNvSpPr>
          <p:nvPr/>
        </p:nvSpPr>
        <p:spPr bwMode="auto">
          <a:xfrm>
            <a:off x="3617913" y="5589588"/>
            <a:ext cx="2559050" cy="415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7287" tIns="53643" rIns="107287" bIns="53643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de-DE" altLang="de-DE" sz="2000" b="1">
                <a:solidFill>
                  <a:srgbClr val="000099"/>
                </a:solidFill>
                <a:latin typeface="Times New Roman" pitchFamily="18" charset="0"/>
              </a:rPr>
              <a:t>Prof. Dr. Jürgen Kriz</a:t>
            </a:r>
          </a:p>
        </p:txBody>
      </p:sp>
      <p:sp>
        <p:nvSpPr>
          <p:cNvPr id="9" name="Pfeil nach rechts 8"/>
          <p:cNvSpPr/>
          <p:nvPr/>
        </p:nvSpPr>
        <p:spPr>
          <a:xfrm>
            <a:off x="4808538" y="1844675"/>
            <a:ext cx="2559050" cy="144463"/>
          </a:xfrm>
          <a:prstGeom prst="rightArrow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9228" name="Rectangle 6"/>
          <p:cNvSpPr>
            <a:spLocks noChangeArrowheads="1"/>
          </p:cNvSpPr>
          <p:nvPr/>
        </p:nvSpPr>
        <p:spPr bwMode="auto">
          <a:xfrm>
            <a:off x="5392738" y="1484313"/>
            <a:ext cx="1574800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de-DE" altLang="de-DE" sz="1800" b="1">
                <a:solidFill>
                  <a:srgbClr val="0070C0"/>
                </a:solidFill>
              </a:rPr>
              <a:t>Dokumente</a:t>
            </a:r>
          </a:p>
        </p:txBody>
      </p:sp>
      <p:sp>
        <p:nvSpPr>
          <p:cNvPr id="9229" name="Rectangle 6"/>
          <p:cNvSpPr>
            <a:spLocks noChangeArrowheads="1"/>
          </p:cNvSpPr>
          <p:nvPr/>
        </p:nvSpPr>
        <p:spPr bwMode="auto">
          <a:xfrm>
            <a:off x="750888" y="2492375"/>
            <a:ext cx="6723062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de-DE" altLang="de-DE" sz="2000" b="1"/>
              <a:t>1.   Kritik am aktuellen Gutachten des WBP</a:t>
            </a:r>
          </a:p>
        </p:txBody>
      </p:sp>
      <p:sp>
        <p:nvSpPr>
          <p:cNvPr id="9230" name="Rectangle 6"/>
          <p:cNvSpPr>
            <a:spLocks noChangeArrowheads="1"/>
          </p:cNvSpPr>
          <p:nvPr/>
        </p:nvSpPr>
        <p:spPr bwMode="auto">
          <a:xfrm>
            <a:off x="750888" y="3478213"/>
            <a:ext cx="7750175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de-DE" altLang="de-DE" sz="2000" b="1"/>
              <a:t>2.   Welche Psychotherapie-Bewertung wollen  WIR/</a:t>
            </a:r>
            <a:r>
              <a:rPr lang="de-DE" altLang="de-DE" sz="2000" b="1">
                <a:sym typeface="Wingdings" pitchFamily="2" charset="2"/>
              </a:rPr>
              <a:t> SIE !!</a:t>
            </a:r>
            <a:endParaRPr lang="de-DE" altLang="de-DE" sz="2000" b="1"/>
          </a:p>
        </p:txBody>
      </p:sp>
      <p:sp>
        <p:nvSpPr>
          <p:cNvPr id="9231" name="Rectangle 6"/>
          <p:cNvSpPr>
            <a:spLocks noChangeArrowheads="1"/>
          </p:cNvSpPr>
          <p:nvPr/>
        </p:nvSpPr>
        <p:spPr bwMode="auto">
          <a:xfrm>
            <a:off x="776288" y="4684713"/>
            <a:ext cx="8110537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de-DE" altLang="de-DE" sz="2000" b="1"/>
              <a:t>3.   Welche  Leit-Idee von Psychotherapie  wollen  WIR/</a:t>
            </a:r>
            <a:r>
              <a:rPr lang="de-DE" altLang="de-DE" sz="2000" b="1">
                <a:sym typeface="Wingdings" pitchFamily="2" charset="2"/>
              </a:rPr>
              <a:t> SIE !!</a:t>
            </a:r>
            <a:endParaRPr lang="de-DE" altLang="de-DE" sz="2000" b="1"/>
          </a:p>
        </p:txBody>
      </p:sp>
      <p:sp>
        <p:nvSpPr>
          <p:cNvPr id="10" name="Pfeil nach unten 9"/>
          <p:cNvSpPr/>
          <p:nvPr/>
        </p:nvSpPr>
        <p:spPr>
          <a:xfrm>
            <a:off x="3729038" y="2924175"/>
            <a:ext cx="503237" cy="534988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9233" name="Textfeld 10"/>
          <p:cNvSpPr txBox="1">
            <a:spLocks noChangeArrowheads="1"/>
          </p:cNvSpPr>
          <p:nvPr/>
        </p:nvSpPr>
        <p:spPr bwMode="auto">
          <a:xfrm>
            <a:off x="4260850" y="2997200"/>
            <a:ext cx="15716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000" b="1">
                <a:solidFill>
                  <a:srgbClr val="C00000"/>
                </a:solidFill>
                <a:latin typeface="Arial Black" pitchFamily="34" charset="0"/>
              </a:rPr>
              <a:t>KONTEXT</a:t>
            </a:r>
          </a:p>
        </p:txBody>
      </p:sp>
      <p:sp>
        <p:nvSpPr>
          <p:cNvPr id="24" name="Pfeil nach unten 23"/>
          <p:cNvSpPr/>
          <p:nvPr/>
        </p:nvSpPr>
        <p:spPr>
          <a:xfrm>
            <a:off x="3729038" y="4076700"/>
            <a:ext cx="503237" cy="534988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9235" name="Textfeld 24"/>
          <p:cNvSpPr txBox="1">
            <a:spLocks noChangeArrowheads="1"/>
          </p:cNvSpPr>
          <p:nvPr/>
        </p:nvSpPr>
        <p:spPr bwMode="auto">
          <a:xfrm>
            <a:off x="4232275" y="4149725"/>
            <a:ext cx="15732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000" b="1">
                <a:solidFill>
                  <a:srgbClr val="C00000"/>
                </a:solidFill>
                <a:latin typeface="Arial Black" pitchFamily="34" charset="0"/>
              </a:rPr>
              <a:t>KONTEXT</a:t>
            </a:r>
          </a:p>
        </p:txBody>
      </p:sp>
      <p:sp>
        <p:nvSpPr>
          <p:cNvPr id="2" name="Ellipse 1"/>
          <p:cNvSpPr/>
          <p:nvPr/>
        </p:nvSpPr>
        <p:spPr>
          <a:xfrm>
            <a:off x="415925" y="2349500"/>
            <a:ext cx="7129463" cy="647700"/>
          </a:xfrm>
          <a:prstGeom prst="ellipse">
            <a:avLst/>
          </a:prstGeom>
          <a:noFill/>
          <a:ln w="57150">
            <a:solidFill>
              <a:srgbClr val="D1054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6"/>
          <p:cNvSpPr>
            <a:spLocks noChangeArrowheads="1"/>
          </p:cNvSpPr>
          <p:nvPr/>
        </p:nvSpPr>
        <p:spPr bwMode="auto">
          <a:xfrm>
            <a:off x="-15875" y="4763"/>
            <a:ext cx="6723063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3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de-DE" altLang="de-DE" sz="2000" b="1" u="sng"/>
              <a:t>1.   Kritik am aktuellen Gutachten des WBP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9708026</TotalTime>
  <Words>2448</Words>
  <Application>Microsoft Office PowerPoint</Application>
  <PresentationFormat>A4-Papier (210x297 mm)</PresentationFormat>
  <Paragraphs>362</Paragraphs>
  <Slides>31</Slides>
  <Notes>31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31</vt:i4>
      </vt:variant>
    </vt:vector>
  </HeadingPairs>
  <TitlesOfParts>
    <vt:vector size="36" baseType="lpstr">
      <vt:lpstr>Arial</vt:lpstr>
      <vt:lpstr>Times New Roman</vt:lpstr>
      <vt:lpstr>Arial Black</vt:lpstr>
      <vt:lpstr>Wingdings</vt:lpstr>
      <vt:lpstr>Standarddesign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uni osnabrück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jkriz</dc:creator>
  <cp:lastModifiedBy>Lissy Klötzner</cp:lastModifiedBy>
  <cp:revision>224</cp:revision>
  <dcterms:created xsi:type="dcterms:W3CDTF">2004-07-10T12:32:00Z</dcterms:created>
  <dcterms:modified xsi:type="dcterms:W3CDTF">2018-04-12T07:10:31Z</dcterms:modified>
</cp:coreProperties>
</file>