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jpeg" ContentType="image/jpeg"/>
  <Default Extension="xml" ContentType="application/xml"/>
  <Override PartName="/ppt/slides/slide9.xml" ContentType="application/vnd.openxmlformats-officedocument.presentationml.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slideLayouts/slideLayout12.xml" ContentType="application/vnd.openxmlformats-officedocument.presentationml.slideLayout+xml"/>
  <Override PartName="/docProps/core.xml" ContentType="application/vnd.openxmlformats-package.core-properties+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slides/slide3.xml" ContentType="application/vnd.openxmlformats-officedocument.presentationml.slide+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7.xml" ContentType="application/vnd.openxmlformats-officedocument.presentationml.slideLayout+xml"/>
  <Override PartName="/ppt/slides/slide6.xml" ContentType="application/vnd.openxmlformats-officedocument.presentationml.slide+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varScale="1">
        <p:scale>
          <a:sx n="114" d="100"/>
          <a:sy n="114" d="100"/>
        </p:scale>
        <p:origin x="-728" y="-10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elfoli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de-DE" smtClean="0"/>
              <a:t>Mastertitelformat bearbeiten</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Master-Untertitelformat bearbeiten</a:t>
            </a:r>
            <a:endParaRPr/>
          </a:p>
        </p:txBody>
      </p:sp>
      <p:sp>
        <p:nvSpPr>
          <p:cNvPr id="4" name="Date Placeholder 3"/>
          <p:cNvSpPr>
            <a:spLocks noGrp="1"/>
          </p:cNvSpPr>
          <p:nvPr>
            <p:ph type="dt" sz="half" idx="10"/>
          </p:nvPr>
        </p:nvSpPr>
        <p:spPr/>
        <p:txBody>
          <a:bodyPr/>
          <a:lstStyle/>
          <a:p>
            <a:fld id="{8C76BB29-CEE7-354A-94F6-85ACAC8776FD}" type="datetimeFigureOut">
              <a:rPr lang="de-DE" smtClean="0"/>
              <a:pPr/>
              <a:t>11.04.2018</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14CB98AB-C0C0-8B49-883A-22A00562BF76}" type="slidenum">
              <a:rPr lang="de-DE" smtClean="0"/>
              <a:pPr/>
              <a:t>‹Nr.›</a:t>
            </a:fld>
            <a:endParaRPr 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Bild mit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de-DE" smtClean="0"/>
              <a:t>Mastertitelformat bearbeiten</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Mastertextformat bearbeiten</a:t>
            </a:r>
          </a:p>
        </p:txBody>
      </p:sp>
      <p:sp>
        <p:nvSpPr>
          <p:cNvPr id="5" name="Date Placeholder 4"/>
          <p:cNvSpPr>
            <a:spLocks noGrp="1"/>
          </p:cNvSpPr>
          <p:nvPr>
            <p:ph type="dt" sz="half" idx="10"/>
          </p:nvPr>
        </p:nvSpPr>
        <p:spPr/>
        <p:txBody>
          <a:bodyPr/>
          <a:lstStyle/>
          <a:p>
            <a:fld id="{8C76BB29-CEE7-354A-94F6-85ACAC8776FD}" type="datetimeFigureOut">
              <a:rPr lang="de-DE" smtClean="0"/>
              <a:pPr/>
              <a:t>11.04.2018</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14CB98AB-C0C0-8B49-883A-22A00562BF76}" type="slidenum">
              <a:rPr lang="de-DE" smtClean="0"/>
              <a:pPr/>
              <a:t>‹Nr.›</a:t>
            </a:fld>
            <a:endParaRPr lang="de-DE"/>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smtClean="0"/>
              <a:t>Bild durch Klicken auf Symbol hinzufügen</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Mastertitelformat bearbeiten</a:t>
            </a:r>
            <a:endParaRPr/>
          </a:p>
        </p:txBody>
      </p:sp>
      <p:sp>
        <p:nvSpPr>
          <p:cNvPr id="3" name="Vertical Text Placeholder 2"/>
          <p:cNvSpPr>
            <a:spLocks noGrp="1"/>
          </p:cNvSpPr>
          <p:nvPr>
            <p:ph type="body" orient="vert" idx="1"/>
          </p:nvPr>
        </p:nvSpPr>
        <p:spPr/>
        <p:txBody>
          <a:bodyPr vert="eaVert"/>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a:p>
        </p:txBody>
      </p:sp>
      <p:sp>
        <p:nvSpPr>
          <p:cNvPr id="4" name="Date Placeholder 3"/>
          <p:cNvSpPr>
            <a:spLocks noGrp="1"/>
          </p:cNvSpPr>
          <p:nvPr>
            <p:ph type="dt" sz="half" idx="10"/>
          </p:nvPr>
        </p:nvSpPr>
        <p:spPr/>
        <p:txBody>
          <a:bodyPr/>
          <a:lstStyle/>
          <a:p>
            <a:fld id="{8C76BB29-CEE7-354A-94F6-85ACAC8776FD}" type="datetimeFigureOut">
              <a:rPr lang="de-DE" smtClean="0"/>
              <a:pPr/>
              <a:t>11.04.2018</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14CB98AB-C0C0-8B49-883A-22A00562BF76}" type="slidenum">
              <a:rPr lang="de-DE" smtClean="0"/>
              <a:pPr/>
              <a:t>‹Nr.›</a:t>
            </a:fld>
            <a:endParaRPr lang="de-D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de-DE" smtClean="0"/>
              <a:t>Mastertitelformat bearbeiten</a:t>
            </a:r>
            <a:endParaRPr/>
          </a:p>
        </p:txBody>
      </p:sp>
      <p:sp>
        <p:nvSpPr>
          <p:cNvPr id="3" name="Vertical Text Placeholder 2"/>
          <p:cNvSpPr>
            <a:spLocks noGrp="1"/>
          </p:cNvSpPr>
          <p:nvPr>
            <p:ph type="body" orient="vert" idx="1"/>
          </p:nvPr>
        </p:nvSpPr>
        <p:spPr>
          <a:xfrm>
            <a:off x="549274" y="368301"/>
            <a:ext cx="6689726" cy="5575300"/>
          </a:xfrm>
        </p:spPr>
        <p:txBody>
          <a:bodyPr vert="eaVert"/>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a:p>
        </p:txBody>
      </p:sp>
      <p:sp>
        <p:nvSpPr>
          <p:cNvPr id="4" name="Date Placeholder 3"/>
          <p:cNvSpPr>
            <a:spLocks noGrp="1"/>
          </p:cNvSpPr>
          <p:nvPr>
            <p:ph type="dt" sz="half" idx="10"/>
          </p:nvPr>
        </p:nvSpPr>
        <p:spPr/>
        <p:txBody>
          <a:bodyPr/>
          <a:lstStyle/>
          <a:p>
            <a:fld id="{8C76BB29-CEE7-354A-94F6-85ACAC8776FD}" type="datetimeFigureOut">
              <a:rPr lang="de-DE" smtClean="0"/>
              <a:pPr/>
              <a:t>11.04.2018</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14CB98AB-C0C0-8B49-883A-22A00562BF76}" type="slidenum">
              <a:rPr lang="de-DE" smtClean="0"/>
              <a:pPr/>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Mastertitelformat bearbeiten</a:t>
            </a:r>
            <a:endParaRPr/>
          </a:p>
        </p:txBody>
      </p:sp>
      <p:sp>
        <p:nvSpPr>
          <p:cNvPr id="3" name="Content Placeholder 2"/>
          <p:cNvSpPr>
            <a:spLocks noGrp="1"/>
          </p:cNvSpPr>
          <p:nvPr>
            <p:ph idx="1"/>
          </p:nvPr>
        </p:nvSpPr>
        <p:spPr/>
        <p:txBody>
          <a:body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a:p>
        </p:txBody>
      </p:sp>
      <p:sp>
        <p:nvSpPr>
          <p:cNvPr id="4" name="Date Placeholder 3"/>
          <p:cNvSpPr>
            <a:spLocks noGrp="1"/>
          </p:cNvSpPr>
          <p:nvPr>
            <p:ph type="dt" sz="half" idx="10"/>
          </p:nvPr>
        </p:nvSpPr>
        <p:spPr/>
        <p:txBody>
          <a:bodyPr/>
          <a:lstStyle/>
          <a:p>
            <a:fld id="{8C76BB29-CEE7-354A-94F6-85ACAC8776FD}" type="datetimeFigureOut">
              <a:rPr lang="de-DE" smtClean="0"/>
              <a:pPr/>
              <a:t>11.04.2018</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14CB98AB-C0C0-8B49-883A-22A00562BF76}" type="slidenum">
              <a:rPr lang="de-DE" smtClean="0"/>
              <a:pPr/>
              <a:t>‹Nr.›</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Titelfolie mit Bild">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de-DE" smtClean="0"/>
              <a:t>Mastertitelformat bearbeiten</a:t>
            </a:r>
            <a:endParaRPr/>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Master-Untertitelformat bearbeiten</a:t>
            </a:r>
            <a:endParaRPr/>
          </a:p>
        </p:txBody>
      </p:sp>
      <p:sp>
        <p:nvSpPr>
          <p:cNvPr id="4" name="Date Placeholder 3"/>
          <p:cNvSpPr>
            <a:spLocks noGrp="1"/>
          </p:cNvSpPr>
          <p:nvPr>
            <p:ph type="dt" sz="half" idx="10"/>
          </p:nvPr>
        </p:nvSpPr>
        <p:spPr/>
        <p:txBody>
          <a:bodyPr/>
          <a:lstStyle/>
          <a:p>
            <a:fld id="{8C76BB29-CEE7-354A-94F6-85ACAC8776FD}" type="datetimeFigureOut">
              <a:rPr lang="de-DE" smtClean="0"/>
              <a:pPr/>
              <a:t>11.04.2018</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14CB98AB-C0C0-8B49-883A-22A00562BF76}" type="slidenum">
              <a:rPr lang="de-DE" smtClean="0"/>
              <a:pPr/>
              <a:t>‹Nr.›</a:t>
            </a:fld>
            <a:endParaRPr lang="de-DE"/>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smtClean="0"/>
              <a:t>Bild durch Klicken auf Symbol hinzufügen</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Abschnitts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de-DE" smtClean="0"/>
              <a:t>Mastertitelformat bearbeiten</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Mastertextformat bearbeiten</a:t>
            </a:r>
          </a:p>
        </p:txBody>
      </p:sp>
      <p:sp>
        <p:nvSpPr>
          <p:cNvPr id="4" name="Date Placeholder 3"/>
          <p:cNvSpPr>
            <a:spLocks noGrp="1"/>
          </p:cNvSpPr>
          <p:nvPr>
            <p:ph type="dt" sz="half" idx="10"/>
          </p:nvPr>
        </p:nvSpPr>
        <p:spPr/>
        <p:txBody>
          <a:bodyPr/>
          <a:lstStyle/>
          <a:p>
            <a:fld id="{8C76BB29-CEE7-354A-94F6-85ACAC8776FD}" type="datetimeFigureOut">
              <a:rPr lang="de-DE" smtClean="0"/>
              <a:pPr/>
              <a:t>11.04.2018</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14CB98AB-C0C0-8B49-883A-22A00562BF76}" type="slidenum">
              <a:rPr lang="de-DE" smtClean="0"/>
              <a:pPr/>
              <a:t>‹Nr.›</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de-DE" smtClean="0"/>
              <a:t>Mastertitelformat bearbeiten</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a:p>
        </p:txBody>
      </p:sp>
      <p:sp>
        <p:nvSpPr>
          <p:cNvPr id="5" name="Date Placeholder 4"/>
          <p:cNvSpPr>
            <a:spLocks noGrp="1"/>
          </p:cNvSpPr>
          <p:nvPr>
            <p:ph type="dt" sz="half" idx="10"/>
          </p:nvPr>
        </p:nvSpPr>
        <p:spPr/>
        <p:txBody>
          <a:bodyPr/>
          <a:lstStyle/>
          <a:p>
            <a:fld id="{8C76BB29-CEE7-354A-94F6-85ACAC8776FD}" type="datetimeFigureOut">
              <a:rPr lang="de-DE" smtClean="0"/>
              <a:pPr/>
              <a:t>11.04.2018</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14CB98AB-C0C0-8B49-883A-22A00562BF76}" type="slidenum">
              <a:rPr lang="de-DE" smtClean="0"/>
              <a:pPr/>
              <a:t>‹Nr.›</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de-DE" smtClean="0"/>
              <a:t>Mastertitelformat bearbeiten</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Mastertextformat bearbeiten</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Mastertextformat bearbeiten</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a:p>
        </p:txBody>
      </p:sp>
      <p:sp>
        <p:nvSpPr>
          <p:cNvPr id="7" name="Date Placeholder 6"/>
          <p:cNvSpPr>
            <a:spLocks noGrp="1"/>
          </p:cNvSpPr>
          <p:nvPr>
            <p:ph type="dt" sz="half" idx="10"/>
          </p:nvPr>
        </p:nvSpPr>
        <p:spPr/>
        <p:txBody>
          <a:bodyPr/>
          <a:lstStyle/>
          <a:p>
            <a:fld id="{8C76BB29-CEE7-354A-94F6-85ACAC8776FD}" type="datetimeFigureOut">
              <a:rPr lang="de-DE" smtClean="0"/>
              <a:pPr/>
              <a:t>11.04.2018</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14CB98AB-C0C0-8B49-883A-22A00562BF76}" type="slidenum">
              <a:rPr lang="de-DE" smtClean="0"/>
              <a:pPr/>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Mastertitelformat bearbeiten</a:t>
            </a:r>
            <a:endParaRPr/>
          </a:p>
        </p:txBody>
      </p:sp>
      <p:sp>
        <p:nvSpPr>
          <p:cNvPr id="3" name="Date Placeholder 2"/>
          <p:cNvSpPr>
            <a:spLocks noGrp="1"/>
          </p:cNvSpPr>
          <p:nvPr>
            <p:ph type="dt" sz="half" idx="10"/>
          </p:nvPr>
        </p:nvSpPr>
        <p:spPr/>
        <p:txBody>
          <a:bodyPr/>
          <a:lstStyle/>
          <a:p>
            <a:fld id="{8C76BB29-CEE7-354A-94F6-85ACAC8776FD}" type="datetimeFigureOut">
              <a:rPr lang="de-DE" smtClean="0"/>
              <a:pPr/>
              <a:t>11.04.2018</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14CB98AB-C0C0-8B49-883A-22A00562BF76}" type="slidenum">
              <a:rPr lang="de-DE" smtClean="0"/>
              <a:pPr/>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76BB29-CEE7-354A-94F6-85ACAC8776FD}" type="datetimeFigureOut">
              <a:rPr lang="de-DE" smtClean="0"/>
              <a:pPr/>
              <a:t>11.04.2018</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14CB98AB-C0C0-8B49-883A-22A00562BF76}" type="slidenum">
              <a:rPr lang="de-DE" smtClean="0"/>
              <a:pPr/>
              <a:t>‹Nr.›</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Inhalt mit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de-DE" smtClean="0"/>
              <a:t>Mastertitelformat bearbeiten</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Mastertextformat bearbeiten</a:t>
            </a:r>
          </a:p>
        </p:txBody>
      </p:sp>
      <p:sp>
        <p:nvSpPr>
          <p:cNvPr id="5" name="Date Placeholder 4"/>
          <p:cNvSpPr>
            <a:spLocks noGrp="1"/>
          </p:cNvSpPr>
          <p:nvPr>
            <p:ph type="dt" sz="half" idx="10"/>
          </p:nvPr>
        </p:nvSpPr>
        <p:spPr/>
        <p:txBody>
          <a:bodyPr/>
          <a:lstStyle/>
          <a:p>
            <a:fld id="{8C76BB29-CEE7-354A-94F6-85ACAC8776FD}" type="datetimeFigureOut">
              <a:rPr lang="de-DE" smtClean="0"/>
              <a:pPr/>
              <a:t>11.04.2018</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14CB98AB-C0C0-8B49-883A-22A00562BF76}" type="slidenum">
              <a:rPr lang="de-DE" smtClean="0"/>
              <a:pPr/>
              <a:t>‹Nr.›</a:t>
            </a:fld>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de-DE" smtClean="0"/>
              <a:t>Mastertitelformat bearbeiten</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8C76BB29-CEE7-354A-94F6-85ACAC8776FD}" type="datetimeFigureOut">
              <a:rPr lang="de-DE" smtClean="0"/>
              <a:pPr/>
              <a:t>11.04.2018</a:t>
            </a:fld>
            <a:endParaRPr lang="de-DE"/>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de-DE"/>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14CB98AB-C0C0-8B49-883A-22A00562BF76}" type="slidenum">
              <a:rPr lang="de-DE" smtClean="0"/>
              <a:pPr/>
              <a:t>‹Nr.›</a:t>
            </a:fld>
            <a:endParaRPr lang="de-DE"/>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e-DE" dirty="0" smtClean="0"/>
              <a:t>Kritik am Gutachten des WBP zur Humanistischen Psychotherapie</a:t>
            </a:r>
            <a:endParaRPr lang="de-DE" dirty="0"/>
          </a:p>
        </p:txBody>
      </p:sp>
      <p:sp>
        <p:nvSpPr>
          <p:cNvPr id="3" name="Untertitel 2"/>
          <p:cNvSpPr>
            <a:spLocks noGrp="1"/>
          </p:cNvSpPr>
          <p:nvPr>
            <p:ph type="subTitle" idx="1"/>
          </p:nvPr>
        </p:nvSpPr>
        <p:spPr/>
        <p:txBody>
          <a:bodyPr/>
          <a:lstStyle/>
          <a:p>
            <a:r>
              <a:rPr lang="de-DE" dirty="0" smtClean="0"/>
              <a:t>Manfred Thielen (Vors. der AGHPT)</a:t>
            </a:r>
            <a:endParaRPr lang="de-DE" dirty="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a:xfrm>
            <a:off x="549275" y="107576"/>
            <a:ext cx="8042276" cy="1018511"/>
          </a:xfrm>
        </p:spPr>
        <p:txBody>
          <a:bodyPr/>
          <a:lstStyle/>
          <a:p>
            <a:r>
              <a:rPr lang="de-DE" dirty="0" smtClean="0"/>
              <a:t>Konsequenzen</a:t>
            </a:r>
            <a:endParaRPr lang="de-DE" dirty="0"/>
          </a:p>
        </p:txBody>
      </p:sp>
      <p:sp>
        <p:nvSpPr>
          <p:cNvPr id="3" name="Inhaltsplatzhalter 2"/>
          <p:cNvSpPr>
            <a:spLocks noGrp="1"/>
          </p:cNvSpPr>
          <p:nvPr>
            <p:ph idx="1"/>
          </p:nvPr>
        </p:nvSpPr>
        <p:spPr>
          <a:xfrm>
            <a:off x="0" y="1440344"/>
            <a:ext cx="9144000" cy="5185237"/>
          </a:xfrm>
        </p:spPr>
        <p:txBody>
          <a:bodyPr/>
          <a:lstStyle/>
          <a:p>
            <a:r>
              <a:rPr lang="de-DE" dirty="0" smtClean="0"/>
              <a:t>Die Anerkennungskriterien des WBP sind einseitig an dem „Goldstandard“ von </a:t>
            </a:r>
            <a:r>
              <a:rPr lang="de-DE" dirty="0" err="1" smtClean="0"/>
              <a:t>RCT-Studien</a:t>
            </a:r>
            <a:r>
              <a:rPr lang="de-DE" dirty="0" smtClean="0"/>
              <a:t> orientiert. Wie in Fachkreisen bereits seit vielen Jahren kritisiert wird, müssen sie in Richtung qualitativer Forschung verändert werden.</a:t>
            </a:r>
          </a:p>
          <a:p>
            <a:r>
              <a:rPr lang="de-DE" dirty="0" smtClean="0"/>
              <a:t>Die Mängel und die Kritik an dem aktuellen Gutachten durch über 40 unabhängige Wissenschaftler, Prof. Dr. Jürgen </a:t>
            </a:r>
            <a:r>
              <a:rPr lang="de-DE" dirty="0" err="1" smtClean="0"/>
              <a:t>Kriz</a:t>
            </a:r>
            <a:r>
              <a:rPr lang="de-DE" dirty="0" smtClean="0"/>
              <a:t> (Uni Osnabrück), die AGHPT und verschiedenen Berufs- und Fachverbänden sollen von einem neu besetzten WBP überprüft und korrigiert werden. Die international wissenschaftlich anerkannte HP müsste dann auch in Deutschland berufsrechtlich anerkannt werden.</a:t>
            </a:r>
            <a:endParaRPr lang="de-DE" dirty="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a:xfrm>
            <a:off x="549275" y="107576"/>
            <a:ext cx="8042276" cy="926853"/>
          </a:xfrm>
        </p:spPr>
        <p:txBody>
          <a:bodyPr/>
          <a:lstStyle/>
          <a:p>
            <a:r>
              <a:rPr lang="de-DE" dirty="0" smtClean="0"/>
              <a:t>Vorgehensweise</a:t>
            </a:r>
            <a:endParaRPr lang="de-DE" dirty="0"/>
          </a:p>
        </p:txBody>
      </p:sp>
      <p:sp>
        <p:nvSpPr>
          <p:cNvPr id="3" name="Inhaltsplatzhalter 2"/>
          <p:cNvSpPr>
            <a:spLocks noGrp="1"/>
          </p:cNvSpPr>
          <p:nvPr>
            <p:ph idx="1"/>
          </p:nvPr>
        </p:nvSpPr>
        <p:spPr>
          <a:xfrm>
            <a:off x="549275" y="1034430"/>
            <a:ext cx="8042276" cy="5823570"/>
          </a:xfrm>
        </p:spPr>
        <p:txBody>
          <a:bodyPr>
            <a:normAutofit fontScale="92500" lnSpcReduction="10000"/>
          </a:bodyPr>
          <a:lstStyle/>
          <a:p>
            <a:r>
              <a:rPr lang="de-DE" dirty="0" smtClean="0"/>
              <a:t>Die AGHPT hat entsprechend dem Methodenpapier des WBP von 2010  bereits am 10.11.2011 einen Vorantrag gestellt, in dem der WBP gebeten wird, zunächst zu klären, ob er die Humanistische Psychotherapie (HP) als Psychotherapieverfahren einschätzt.</a:t>
            </a:r>
          </a:p>
          <a:p>
            <a:r>
              <a:rPr lang="de-DE" dirty="0" smtClean="0"/>
              <a:t>Der WBP vertrat die Position, dass die Frage des Verfahrens und der empirischen Evidenz der HP nur zusammenhängend geprüft werden könne.</a:t>
            </a:r>
          </a:p>
          <a:p>
            <a:r>
              <a:rPr lang="de-DE" dirty="0" smtClean="0"/>
              <a:t>Dies widerspricht dem Methodenpapier, in dem es dazu heißt: „ </a:t>
            </a:r>
            <a:r>
              <a:rPr lang="de-DE" dirty="0" smtClean="0">
                <a:solidFill>
                  <a:srgbClr val="000000"/>
                </a:solidFill>
                <a:latin typeface="Verdana"/>
                <a:ea typeface="Verdana"/>
                <a:cs typeface="Verdana"/>
              </a:rPr>
              <a:t>Wird ein psychotherapeutischer Ansatz abweichend vom Antragsteller vom </a:t>
            </a:r>
            <a:r>
              <a:rPr lang="de-DE" dirty="0" err="1" smtClean="0">
                <a:solidFill>
                  <a:srgbClr val="000000"/>
                </a:solidFill>
                <a:latin typeface="Verdana"/>
                <a:ea typeface="Verdana"/>
                <a:cs typeface="Verdana"/>
              </a:rPr>
              <a:t>Wissenschaft-lichen</a:t>
            </a:r>
            <a:r>
              <a:rPr lang="de-DE" dirty="0" smtClean="0">
                <a:solidFill>
                  <a:srgbClr val="000000"/>
                </a:solidFill>
                <a:latin typeface="Verdana"/>
                <a:ea typeface="Verdana"/>
                <a:cs typeface="Verdana"/>
              </a:rPr>
              <a:t> Beirat Psychotherapie nicht als </a:t>
            </a:r>
            <a:r>
              <a:rPr lang="de-DE" dirty="0" err="1" smtClean="0">
                <a:solidFill>
                  <a:srgbClr val="000000"/>
                </a:solidFill>
                <a:latin typeface="Verdana"/>
                <a:ea typeface="Verdana"/>
                <a:cs typeface="Verdana"/>
              </a:rPr>
              <a:t>Psycho-therapieverfahren</a:t>
            </a:r>
            <a:r>
              <a:rPr lang="de-DE" dirty="0" smtClean="0">
                <a:solidFill>
                  <a:srgbClr val="000000"/>
                </a:solidFill>
                <a:latin typeface="Verdana"/>
                <a:ea typeface="Verdana"/>
                <a:cs typeface="Verdana"/>
              </a:rPr>
              <a:t> eingestuft, wird dem Antragsteller das Ergebnis ohne weitergehende Begutachtung mitgeteilt."</a:t>
            </a:r>
            <a:r>
              <a:rPr lang="de-DE" dirty="0" smtClean="0"/>
              <a:t> (S.16) Das heißt, dass Verfahren hätte dann abgebrochen werden müssen!!!</a:t>
            </a:r>
            <a:endParaRPr lang="de-DE" dirty="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a:xfrm>
            <a:off x="549275" y="107576"/>
            <a:ext cx="8042276" cy="1097075"/>
          </a:xfrm>
        </p:spPr>
        <p:txBody>
          <a:bodyPr/>
          <a:lstStyle/>
          <a:p>
            <a:r>
              <a:rPr lang="de-DE" dirty="0" smtClean="0"/>
              <a:t>Vorgehensweise</a:t>
            </a:r>
            <a:endParaRPr lang="de-DE" dirty="0"/>
          </a:p>
        </p:txBody>
      </p:sp>
      <p:sp>
        <p:nvSpPr>
          <p:cNvPr id="3" name="Inhaltsplatzhalter 2"/>
          <p:cNvSpPr>
            <a:spLocks noGrp="1"/>
          </p:cNvSpPr>
          <p:nvPr>
            <p:ph idx="1"/>
          </p:nvPr>
        </p:nvSpPr>
        <p:spPr>
          <a:xfrm>
            <a:off x="0" y="1204651"/>
            <a:ext cx="8968877" cy="5303084"/>
          </a:xfrm>
        </p:spPr>
        <p:txBody>
          <a:bodyPr/>
          <a:lstStyle/>
          <a:p>
            <a:r>
              <a:rPr lang="de-DE" dirty="0" smtClean="0"/>
              <a:t>Im Methodenpapier heißt es weiter, dass von den 5 Stufen der Bewertung „ein Gutachtenprotokoll“ angelegt wird (S.13).</a:t>
            </a:r>
          </a:p>
          <a:p>
            <a:r>
              <a:rPr lang="de-DE" dirty="0" smtClean="0"/>
              <a:t>Ob ein Gutachtenprotokoll angelegt wurde, können wir  nicht einschätzen, doch wir haben es auf jeden Fall bis heute nicht zu Gesicht bekommen.</a:t>
            </a:r>
          </a:p>
          <a:p>
            <a:r>
              <a:rPr lang="de-DE" dirty="0" smtClean="0"/>
              <a:t>Auf S. 22 des Methodenpapiers werden Kriterien genannt, mit denen „ältere Studien“, z.B. die Studien der Gesprächspsychotherapie (G.T.), die vom WBP 2002 anerkannt wurden. Auch danach hätten </a:t>
            </a:r>
            <a:r>
              <a:rPr lang="de-DE" dirty="0" err="1" smtClean="0"/>
              <a:t>u.E</a:t>
            </a:r>
            <a:r>
              <a:rPr lang="de-DE" dirty="0" smtClean="0"/>
              <a:t>. alle bereits anerkannten 32 </a:t>
            </a:r>
            <a:r>
              <a:rPr lang="de-DE" dirty="0" err="1" smtClean="0"/>
              <a:t>G.T.-Studien</a:t>
            </a:r>
            <a:r>
              <a:rPr lang="de-DE" dirty="0" smtClean="0"/>
              <a:t> erneut anerkannt werden müssen.   </a:t>
            </a:r>
            <a:endParaRPr lang="de-DE" dirty="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a:xfrm>
            <a:off x="549275" y="107576"/>
            <a:ext cx="8042276" cy="1083981"/>
          </a:xfrm>
        </p:spPr>
        <p:txBody>
          <a:bodyPr/>
          <a:lstStyle/>
          <a:p>
            <a:r>
              <a:rPr lang="de-DE" dirty="0" smtClean="0"/>
              <a:t>Zur Verfahrensfrage</a:t>
            </a:r>
            <a:endParaRPr lang="de-DE" dirty="0"/>
          </a:p>
        </p:txBody>
      </p:sp>
      <p:sp>
        <p:nvSpPr>
          <p:cNvPr id="3" name="Inhaltsplatzhalter 2"/>
          <p:cNvSpPr>
            <a:spLocks noGrp="1"/>
          </p:cNvSpPr>
          <p:nvPr>
            <p:ph idx="1"/>
          </p:nvPr>
        </p:nvSpPr>
        <p:spPr>
          <a:xfrm>
            <a:off x="209492" y="1191556"/>
            <a:ext cx="8628453" cy="5224519"/>
          </a:xfrm>
        </p:spPr>
        <p:txBody>
          <a:bodyPr/>
          <a:lstStyle/>
          <a:p>
            <a:r>
              <a:rPr lang="de-DE" dirty="0" smtClean="0"/>
              <a:t>Der WBP hat auf der </a:t>
            </a:r>
            <a:r>
              <a:rPr lang="de-DE" b="1" dirty="0" smtClean="0"/>
              <a:t>Verfahrensebene</a:t>
            </a:r>
            <a:r>
              <a:rPr lang="de-DE" dirty="0" smtClean="0"/>
              <a:t> zumindest festgestellt: „...dass es sich bei der Humanistischen Psychotherapie um eine übergeordnete psychotherapeutische Grundorientierung handelt, die im internationalen Schrifttum repräsentiert ist.“ (Gutachten, S. 23)</a:t>
            </a:r>
          </a:p>
          <a:p>
            <a:r>
              <a:rPr lang="de-DE" dirty="0" smtClean="0"/>
              <a:t>Von daher hat das Votum keine Auswirkungen auf die Ausbildungsreform. Dort wird in den Beschlüssen seit dem 25.DPT von den vier Grundorientierungen gesprochen, die im zukünftigen Psychotherapiestudium gelehrt werden sollen.</a:t>
            </a:r>
          </a:p>
          <a:p>
            <a:endParaRPr lang="de-DE" dirty="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a:xfrm>
            <a:off x="549275" y="107576"/>
            <a:ext cx="8042276" cy="1031605"/>
          </a:xfrm>
        </p:spPr>
        <p:txBody>
          <a:bodyPr/>
          <a:lstStyle/>
          <a:p>
            <a:r>
              <a:rPr lang="de-DE" dirty="0" smtClean="0"/>
              <a:t>Verfahrensfrage</a:t>
            </a:r>
            <a:endParaRPr lang="de-DE" dirty="0"/>
          </a:p>
        </p:txBody>
      </p:sp>
      <p:sp>
        <p:nvSpPr>
          <p:cNvPr id="3" name="Inhaltsplatzhalter 2"/>
          <p:cNvSpPr>
            <a:spLocks noGrp="1"/>
          </p:cNvSpPr>
          <p:nvPr>
            <p:ph idx="1"/>
          </p:nvPr>
        </p:nvSpPr>
        <p:spPr>
          <a:xfrm>
            <a:off x="549275" y="1309402"/>
            <a:ext cx="8042276" cy="5548597"/>
          </a:xfrm>
        </p:spPr>
        <p:txBody>
          <a:bodyPr>
            <a:normAutofit fontScale="70000" lnSpcReduction="20000"/>
          </a:bodyPr>
          <a:lstStyle/>
          <a:p>
            <a:r>
              <a:rPr lang="de-DE" sz="2824" dirty="0" smtClean="0"/>
              <a:t>Im „Methodenpapier“ (S. 15) werden 5 Kriterien für ein Verfahren genannt.</a:t>
            </a:r>
          </a:p>
          <a:p>
            <a:r>
              <a:rPr lang="de-DE" sz="2824" dirty="0" smtClean="0"/>
              <a:t>In seinem „Fazit“ (Gutachten S. 21f.) bestätigt der WBP: </a:t>
            </a:r>
          </a:p>
          <a:p>
            <a:pPr lvl="0"/>
            <a:r>
              <a:rPr lang="de-DE" sz="2824" dirty="0" smtClean="0"/>
              <a:t>„..lässt sich ebenfalls ein übergeordnetes Verfahren der Humanistischen Psychotherapie identifizieren…“   (S.21)</a:t>
            </a:r>
          </a:p>
          <a:p>
            <a:pPr lvl="0"/>
            <a:r>
              <a:rPr lang="de-DE" sz="2824" dirty="0" smtClean="0"/>
              <a:t>„..liegen theoretische Erklärungen der Störungen und Methoden vor, die auf der Basis gemeinsamer Grundannahmen erfolgen“…  (S.21)   „…mit eigenständiger und von anderen Verfahren hinreichend klar abgrenzbarer Störungs- und Behandlungstheorie…“ (s. 22)</a:t>
            </a:r>
          </a:p>
          <a:p>
            <a:r>
              <a:rPr lang="de-DE" sz="2824" dirty="0" smtClean="0"/>
              <a:t>„…liegen teilweise begründete Kriterien für die Indikationsstellung sowie Konzepte zur individuellen Behandlungsplanung vor“ (S.22)</a:t>
            </a:r>
            <a:endParaRPr lang="de-DE" sz="2824" dirty="0" smtClean="0"/>
          </a:p>
          <a:p>
            <a:pPr lvl="0"/>
            <a:endParaRPr lang="de-DE" sz="2824" dirty="0" smtClean="0"/>
          </a:p>
          <a:p>
            <a:r>
              <a:rPr lang="de-DE" sz="2824" dirty="0" smtClean="0"/>
              <a:t> </a:t>
            </a:r>
          </a:p>
          <a:p>
            <a:endParaRPr lang="de-DE" dirty="0" smtClean="0"/>
          </a:p>
          <a:p>
            <a:endParaRPr lang="de-DE" dirty="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a:xfrm>
            <a:off x="549275" y="107576"/>
            <a:ext cx="8042276" cy="1083981"/>
          </a:xfrm>
        </p:spPr>
        <p:txBody>
          <a:bodyPr/>
          <a:lstStyle/>
          <a:p>
            <a:r>
              <a:rPr lang="de-DE" dirty="0" smtClean="0"/>
              <a:t>Verfahrensfrage</a:t>
            </a:r>
            <a:endParaRPr lang="de-DE" dirty="0"/>
          </a:p>
        </p:txBody>
      </p:sp>
      <p:sp>
        <p:nvSpPr>
          <p:cNvPr id="3" name="Inhaltsplatzhalter 2"/>
          <p:cNvSpPr>
            <a:spLocks noGrp="1"/>
          </p:cNvSpPr>
          <p:nvPr>
            <p:ph idx="1"/>
          </p:nvPr>
        </p:nvSpPr>
        <p:spPr>
          <a:xfrm>
            <a:off x="288052" y="1414156"/>
            <a:ext cx="8855948" cy="5443844"/>
          </a:xfrm>
        </p:spPr>
        <p:txBody>
          <a:bodyPr/>
          <a:lstStyle/>
          <a:p>
            <a:pPr lvl="0"/>
            <a:r>
              <a:rPr lang="de-DE" dirty="0" smtClean="0"/>
              <a:t>„Für die humanistischen Ansätze sind unterschiedliche Methoden zur Gestaltung der therapeutischen Beziehung formuliert.“ (S.22) </a:t>
            </a:r>
          </a:p>
          <a:p>
            <a:pPr lvl="0"/>
            <a:r>
              <a:rPr lang="de-DE" dirty="0" smtClean="0"/>
              <a:t>„...lässt sich ein breites Spektrum von Anwendungsbereichen identifizieren in denen Humanistischen Psychotherapie zur Behandlung von Störungen eingesetzt wird“ (S.22) . </a:t>
            </a:r>
          </a:p>
          <a:p>
            <a:pPr lvl="0"/>
            <a:r>
              <a:rPr lang="de-DE" dirty="0" smtClean="0"/>
              <a:t>Hinsichtlich des 5. Kriteriums wird bemängelt, dass in der Aus-, Weiter- und Fortbildung nicht die „vollständige Breite“ erkennbar sei, die in der internationalen Literatur definiert ist. </a:t>
            </a:r>
          </a:p>
          <a:p>
            <a:endParaRPr lang="de-DE" dirty="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a:xfrm>
            <a:off x="549275" y="107576"/>
            <a:ext cx="8042276" cy="1175639"/>
          </a:xfrm>
        </p:spPr>
        <p:txBody>
          <a:bodyPr/>
          <a:lstStyle/>
          <a:p>
            <a:r>
              <a:rPr lang="de-DE" dirty="0" smtClean="0"/>
              <a:t>Verfahrensfrage</a:t>
            </a:r>
            <a:endParaRPr lang="de-DE" dirty="0"/>
          </a:p>
        </p:txBody>
      </p:sp>
      <p:sp>
        <p:nvSpPr>
          <p:cNvPr id="3" name="Inhaltsplatzhalter 2"/>
          <p:cNvSpPr>
            <a:spLocks noGrp="1"/>
          </p:cNvSpPr>
          <p:nvPr>
            <p:ph idx="1"/>
          </p:nvPr>
        </p:nvSpPr>
        <p:spPr>
          <a:xfrm>
            <a:off x="0" y="1283215"/>
            <a:ext cx="9144000" cy="5329272"/>
          </a:xfrm>
        </p:spPr>
        <p:txBody>
          <a:bodyPr/>
          <a:lstStyle/>
          <a:p>
            <a:r>
              <a:rPr lang="de-DE" dirty="0" smtClean="0"/>
              <a:t>Die AGHPT hat ein Ausbildungscurriculum vorgelegt. Doch von einem „neuen Verfahren“ kann man nicht verlangen, dass es bereits langjährig und möglichst einheitlich gelehrt wird. Diesen Anspruch realisieren auch Ausbildungsinstitute der Richtlinientherapie nicht.</a:t>
            </a:r>
          </a:p>
          <a:p>
            <a:r>
              <a:rPr lang="de-DE" dirty="0" smtClean="0"/>
              <a:t>Durch den Antrag, seine Ergänzungen, entsprechende Literatur und durch das persönliche Hearing im Sept. 2015 hat die AHPT nachgewiesen, dass die HP ein Verfahren ist. </a:t>
            </a:r>
          </a:p>
          <a:p>
            <a:r>
              <a:rPr lang="de-DE" dirty="0" smtClean="0"/>
              <a:t>Die Ablehnung der HP als Verfahren widerspricht dem internationalen Standard und ist auch nach der eigenen Argumentation des WBP nicht nachzuvollziehen.</a:t>
            </a:r>
            <a:endParaRPr lang="de-DE" dirty="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a:xfrm>
            <a:off x="549275" y="107576"/>
            <a:ext cx="8042276" cy="1214921"/>
          </a:xfrm>
        </p:spPr>
        <p:txBody>
          <a:bodyPr/>
          <a:lstStyle/>
          <a:p>
            <a:r>
              <a:rPr lang="de-DE" sz="2800" dirty="0" smtClean="0"/>
              <a:t>Die HP ist ein Verfahren und ihre Ablehnung durch den WBP ist sachwidrig!</a:t>
            </a:r>
            <a:endParaRPr lang="de-DE" sz="2800" dirty="0"/>
          </a:p>
        </p:txBody>
      </p:sp>
      <p:sp>
        <p:nvSpPr>
          <p:cNvPr id="3" name="Inhaltsplatzhalter 2"/>
          <p:cNvSpPr>
            <a:spLocks noGrp="1"/>
          </p:cNvSpPr>
          <p:nvPr>
            <p:ph idx="1"/>
          </p:nvPr>
        </p:nvSpPr>
        <p:spPr>
          <a:xfrm>
            <a:off x="0" y="1322497"/>
            <a:ext cx="9144000" cy="5185238"/>
          </a:xfrm>
        </p:spPr>
        <p:txBody>
          <a:bodyPr/>
          <a:lstStyle/>
          <a:p>
            <a:r>
              <a:rPr lang="de-DE" dirty="0" smtClean="0"/>
              <a:t>Die daraus folgende Zerlegung des Verfahrens HP in einzelne Ansätze ist </a:t>
            </a:r>
            <a:r>
              <a:rPr lang="de-DE" dirty="0" err="1" smtClean="0"/>
              <a:t>u.E</a:t>
            </a:r>
            <a:r>
              <a:rPr lang="de-DE" dirty="0" smtClean="0"/>
              <a:t>. sachwidrig und widerspricht unserem Antrag. Die folgende Überprüfung dieser einzelnen Ansätze, die wie ein Verfahren behandelt wurden, nach ihrer empirischen Evidenz ist ebenfalls</a:t>
            </a:r>
            <a:r>
              <a:rPr lang="de-DE" dirty="0" smtClean="0"/>
              <a:t> </a:t>
            </a:r>
            <a:r>
              <a:rPr lang="de-DE" dirty="0" err="1" smtClean="0"/>
              <a:t>unangessen</a:t>
            </a:r>
            <a:r>
              <a:rPr lang="de-DE" dirty="0" smtClean="0"/>
              <a:t>.</a:t>
            </a:r>
            <a:endParaRPr lang="de-DE" dirty="0" smtClean="0"/>
          </a:p>
          <a:p>
            <a:r>
              <a:rPr lang="de-DE" dirty="0" smtClean="0"/>
              <a:t>Wenn nach derselben Vorgehensweise einzelne Methoden der Psychodynamischen Psychotherapie oder der Verhaltenstherapie überprüft würden, hätten die meisten keine Chance </a:t>
            </a:r>
            <a:r>
              <a:rPr lang="de-DE" dirty="0" smtClean="0"/>
              <a:t>auf wissenschaftliche </a:t>
            </a:r>
            <a:r>
              <a:rPr lang="de-DE" dirty="0" smtClean="0"/>
              <a:t>Anerkennung. </a:t>
            </a:r>
            <a:endParaRPr lang="de-DE" dirty="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a:xfrm>
            <a:off x="549275" y="107576"/>
            <a:ext cx="8042276" cy="1097075"/>
          </a:xfrm>
        </p:spPr>
        <p:txBody>
          <a:bodyPr/>
          <a:lstStyle/>
          <a:p>
            <a:r>
              <a:rPr lang="de-DE" dirty="0" smtClean="0"/>
              <a:t>Konsequenzen</a:t>
            </a:r>
            <a:endParaRPr lang="de-DE" dirty="0"/>
          </a:p>
        </p:txBody>
      </p:sp>
      <p:sp>
        <p:nvSpPr>
          <p:cNvPr id="3" name="Inhaltsplatzhalter 2"/>
          <p:cNvSpPr>
            <a:spLocks noGrp="1"/>
          </p:cNvSpPr>
          <p:nvPr>
            <p:ph idx="1"/>
          </p:nvPr>
        </p:nvSpPr>
        <p:spPr>
          <a:xfrm>
            <a:off x="0" y="1414156"/>
            <a:ext cx="9144000" cy="5263801"/>
          </a:xfrm>
        </p:spPr>
        <p:txBody>
          <a:bodyPr/>
          <a:lstStyle/>
          <a:p>
            <a:r>
              <a:rPr lang="de-DE" dirty="0" smtClean="0"/>
              <a:t>Der WBP hat nach § 11 </a:t>
            </a:r>
            <a:r>
              <a:rPr lang="de-DE" smtClean="0"/>
              <a:t>PsychThG</a:t>
            </a:r>
            <a:r>
              <a:rPr lang="de-DE" dirty="0" smtClean="0"/>
              <a:t> </a:t>
            </a:r>
            <a:r>
              <a:rPr lang="de-DE" dirty="0" smtClean="0"/>
              <a:t>lediglich eine beratende Funktion, die Profession ist also frei, eine eigene Position zu beziehen.</a:t>
            </a:r>
          </a:p>
          <a:p>
            <a:r>
              <a:rPr lang="de-DE" dirty="0" smtClean="0"/>
              <a:t>Der WBP ist nicht </a:t>
            </a:r>
            <a:r>
              <a:rPr lang="de-DE" dirty="0" err="1" smtClean="0"/>
              <a:t>plural</a:t>
            </a:r>
            <a:r>
              <a:rPr lang="de-DE" dirty="0" smtClean="0"/>
              <a:t> sondern einseitig besetzt. Im aktuellen WBP sind fast nur </a:t>
            </a:r>
            <a:r>
              <a:rPr lang="de-DE" dirty="0" err="1" smtClean="0"/>
              <a:t>VertreterInnen</a:t>
            </a:r>
            <a:r>
              <a:rPr lang="de-DE" dirty="0" smtClean="0"/>
              <a:t> der Richtlinientherapie vertreten. Bei der Begutachtung der HP war kein Vertreter der HP vertreten.</a:t>
            </a:r>
          </a:p>
          <a:p>
            <a:r>
              <a:rPr lang="de-DE" dirty="0" smtClean="0"/>
              <a:t>Die Amtszeit des WBP läuft 2018 aus. Um eine einigermaßen faire Begutachtung in</a:t>
            </a:r>
            <a:r>
              <a:rPr lang="de-DE" dirty="0" smtClean="0"/>
              <a:t> Zukunft </a:t>
            </a:r>
            <a:r>
              <a:rPr lang="de-DE" dirty="0" smtClean="0"/>
              <a:t>zu ermöglichen, müssen die vier Grundorientierungen gleich- und stimmberechtigt im WBP vertreten sein.</a:t>
            </a:r>
            <a:endParaRPr lang="de-DE"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ephyros">
  <a:themeElements>
    <a:clrScheme name="Zephyros">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Zephyros">
      <a:majorFont>
        <a:latin typeface="News Gothic MT"/>
        <a:ea typeface=""/>
        <a:cs typeface=""/>
        <a:font script="Jpan" typeface="ＭＳ Ｐゴシック"/>
      </a:majorFont>
      <a:minorFont>
        <a:latin typeface="News Gothic MT"/>
        <a:ea typeface=""/>
        <a:cs typeface=""/>
        <a:font script="Jpan" typeface="ＭＳ Ｐゴシック"/>
      </a:minorFont>
    </a:fontScheme>
    <a:fmtScheme name="Zephyros">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Zephyros.thmx</Template>
  <TotalTime>0</TotalTime>
  <Words>888</Words>
  <Application>Microsoft Macintosh PowerPoint</Application>
  <PresentationFormat>Bildschirmpräsentation (4:3)</PresentationFormat>
  <Paragraphs>39</Paragraphs>
  <Slides>10</Slides>
  <Notes>0</Notes>
  <HiddenSlides>0</HiddenSlides>
  <MMClips>0</MMClips>
  <ScaleCrop>false</ScaleCrop>
  <HeadingPairs>
    <vt:vector size="4" baseType="variant">
      <vt:variant>
        <vt:lpstr>Entwurfsvorlage</vt:lpstr>
      </vt:variant>
      <vt:variant>
        <vt:i4>1</vt:i4>
      </vt:variant>
      <vt:variant>
        <vt:lpstr>Folientitel</vt:lpstr>
      </vt:variant>
      <vt:variant>
        <vt:i4>10</vt:i4>
      </vt:variant>
    </vt:vector>
  </HeadingPairs>
  <TitlesOfParts>
    <vt:vector size="11" baseType="lpstr">
      <vt:lpstr>Zephyros</vt:lpstr>
      <vt:lpstr>Kritik am Gutachten des WBP zur Humanistischen Psychotherapie</vt:lpstr>
      <vt:lpstr>Vorgehensweise</vt:lpstr>
      <vt:lpstr>Vorgehensweise</vt:lpstr>
      <vt:lpstr>Zur Verfahrensfrage</vt:lpstr>
      <vt:lpstr>Verfahrensfrage</vt:lpstr>
      <vt:lpstr>Verfahrensfrage</vt:lpstr>
      <vt:lpstr>Verfahrensfrage</vt:lpstr>
      <vt:lpstr>Die HP ist ein Verfahren und ihre Ablehnung durch den WBP ist sachwidrig!</vt:lpstr>
      <vt:lpstr>Konsequenzen</vt:lpstr>
      <vt:lpstr>Konsequenzen</vt:lpstr>
    </vt:vector>
  </TitlesOfParts>
  <Company>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Kritik am Gutachten des WBP zur Humanistischen Psychotherapie</dc:title>
  <dc:creator>Manfred Thielen</dc:creator>
  <cp:lastModifiedBy>Manfred Thielen</cp:lastModifiedBy>
  <cp:revision>4</cp:revision>
  <dcterms:created xsi:type="dcterms:W3CDTF">2018-04-11T21:53:08Z</dcterms:created>
  <dcterms:modified xsi:type="dcterms:W3CDTF">2018-04-11T23:08:19Z</dcterms:modified>
</cp:coreProperties>
</file>