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1"/>
  </p:sldMasterIdLst>
  <p:notesMasterIdLst>
    <p:notesMasterId r:id="rId30"/>
  </p:notesMasterIdLst>
  <p:handoutMasterIdLst>
    <p:handoutMasterId r:id="rId31"/>
  </p:handoutMasterIdLst>
  <p:sldIdLst>
    <p:sldId id="309" r:id="rId2"/>
    <p:sldId id="400" r:id="rId3"/>
    <p:sldId id="437" r:id="rId4"/>
    <p:sldId id="410" r:id="rId5"/>
    <p:sldId id="438" r:id="rId6"/>
    <p:sldId id="416" r:id="rId7"/>
    <p:sldId id="413" r:id="rId8"/>
    <p:sldId id="439" r:id="rId9"/>
    <p:sldId id="440" r:id="rId10"/>
    <p:sldId id="441" r:id="rId11"/>
    <p:sldId id="443" r:id="rId12"/>
    <p:sldId id="442" r:id="rId13"/>
    <p:sldId id="399" r:id="rId14"/>
    <p:sldId id="401" r:id="rId15"/>
    <p:sldId id="402" r:id="rId16"/>
    <p:sldId id="451" r:id="rId17"/>
    <p:sldId id="445" r:id="rId18"/>
    <p:sldId id="444" r:id="rId19"/>
    <p:sldId id="452" r:id="rId20"/>
    <p:sldId id="446" r:id="rId21"/>
    <p:sldId id="447" r:id="rId22"/>
    <p:sldId id="448" r:id="rId23"/>
    <p:sldId id="449" r:id="rId24"/>
    <p:sldId id="403" r:id="rId25"/>
    <p:sldId id="417" r:id="rId26"/>
    <p:sldId id="418" r:id="rId27"/>
    <p:sldId id="450" r:id="rId28"/>
    <p:sldId id="377" r:id="rId29"/>
  </p:sldIdLst>
  <p:sldSz cx="9144000" cy="6858000" type="screen4x3"/>
  <p:notesSz cx="6797675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6">
          <p15:clr>
            <a:srgbClr val="A4A3A4"/>
          </p15:clr>
        </p15:guide>
        <p15:guide id="2" pos="50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etrich Munz (BPtK)" initials="DM(" lastIdx="4" clrIdx="0">
    <p:extLst>
      <p:ext uri="{19B8F6BF-5375-455C-9EA6-DF929625EA0E}">
        <p15:presenceInfo xmlns:p15="http://schemas.microsoft.com/office/powerpoint/2012/main" userId="6d5c8e8e-494f-4c39-ab8e-c08a3b65529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2549E"/>
    <a:srgbClr val="9E9993"/>
    <a:srgbClr val="645C52"/>
    <a:srgbClr val="000000"/>
    <a:srgbClr val="093F8B"/>
    <a:srgbClr val="7ABAD6"/>
    <a:srgbClr val="D70025"/>
    <a:srgbClr val="B10F24"/>
    <a:srgbClr val="156A22"/>
    <a:srgbClr val="5E8F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8D230F3-CF80-4859-8CE7-A43EE81993B5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69" autoAdjust="0"/>
    <p:restoredTop sz="83559" autoAdjust="0"/>
  </p:normalViewPr>
  <p:slideViewPr>
    <p:cSldViewPr showGuides="1">
      <p:cViewPr varScale="1">
        <p:scale>
          <a:sx n="92" d="100"/>
          <a:sy n="92" d="100"/>
        </p:scale>
        <p:origin x="1716" y="66"/>
      </p:cViewPr>
      <p:guideLst>
        <p:guide orient="horz" pos="726"/>
        <p:guide pos="50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5916" y="90"/>
      </p:cViewPr>
      <p:guideLst>
        <p:guide orient="horz" pos="311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481F3-CE98-7648-8F9B-A15EA4F40C79}" type="datetime1">
              <a:rPr lang="de-DE" smtClean="0"/>
              <a:t>12.04.2018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378827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5" y="9378827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16ABE-2874-2046-9238-A75591A71F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7457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F775A-DF39-914D-8593-5789F3EFC9C2}" type="datetime1">
              <a:rPr lang="de-DE" smtClean="0"/>
              <a:t>12.04.2018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90270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378827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378827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37B36-256F-44A3-8EB0-0E1FC5470C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45401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0099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/>
          </a:p>
          <a:p>
            <a:endParaRPr lang="de-DE" sz="1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567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/>
          </a:p>
          <a:p>
            <a:endParaRPr lang="de-DE" sz="1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11296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/>
          </a:p>
          <a:p>
            <a:endParaRPr lang="de-DE" sz="1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49674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92168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2836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589223"/>
            <a:ext cx="5438140" cy="4443412"/>
          </a:xfrm>
        </p:spPr>
        <p:txBody>
          <a:bodyPr>
            <a:noAutofit/>
          </a:bodyPr>
          <a:lstStyle/>
          <a:p>
            <a:endParaRPr lang="de-DE" sz="1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6416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589223"/>
            <a:ext cx="5438140" cy="4443412"/>
          </a:xfrm>
        </p:spPr>
        <p:txBody>
          <a:bodyPr>
            <a:noAutofit/>
          </a:bodyPr>
          <a:lstStyle/>
          <a:p>
            <a:endParaRPr lang="de-DE" sz="1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08491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589223"/>
            <a:ext cx="5438140" cy="4443412"/>
          </a:xfrm>
        </p:spPr>
        <p:txBody>
          <a:bodyPr>
            <a:noAutofit/>
          </a:bodyPr>
          <a:lstStyle/>
          <a:p>
            <a:endParaRPr lang="de-DE" sz="1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7820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589223"/>
            <a:ext cx="5438140" cy="4443412"/>
          </a:xfrm>
        </p:spPr>
        <p:txBody>
          <a:bodyPr>
            <a:noAutofit/>
          </a:bodyPr>
          <a:lstStyle/>
          <a:p>
            <a:endParaRPr lang="de-DE" sz="1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8534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589223"/>
            <a:ext cx="5438140" cy="4443412"/>
          </a:xfrm>
        </p:spPr>
        <p:txBody>
          <a:bodyPr>
            <a:noAutofit/>
          </a:bodyPr>
          <a:lstStyle/>
          <a:p>
            <a:endParaRPr lang="de-DE" sz="1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5865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79431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589223"/>
            <a:ext cx="5438140" cy="4443412"/>
          </a:xfrm>
        </p:spPr>
        <p:txBody>
          <a:bodyPr>
            <a:noAutofit/>
          </a:bodyPr>
          <a:lstStyle/>
          <a:p>
            <a:endParaRPr lang="de-DE" sz="1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86854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589223"/>
            <a:ext cx="5438140" cy="4443412"/>
          </a:xfrm>
        </p:spPr>
        <p:txBody>
          <a:bodyPr>
            <a:noAutofit/>
          </a:bodyPr>
          <a:lstStyle/>
          <a:p>
            <a:endParaRPr lang="de-DE" sz="1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66537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589223"/>
            <a:ext cx="5438140" cy="4443412"/>
          </a:xfrm>
        </p:spPr>
        <p:txBody>
          <a:bodyPr>
            <a:noAutofit/>
          </a:bodyPr>
          <a:lstStyle/>
          <a:p>
            <a:endParaRPr lang="de-DE" sz="1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88385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589223"/>
            <a:ext cx="5438140" cy="4443412"/>
          </a:xfrm>
        </p:spPr>
        <p:txBody>
          <a:bodyPr>
            <a:noAutofit/>
          </a:bodyPr>
          <a:lstStyle/>
          <a:p>
            <a:endParaRPr lang="de-DE" sz="1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90999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46114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25</a:t>
            </a:fld>
            <a:endParaRPr lang="de-DE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C3E53E5-20C9-4E42-872A-A31E8B0F08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1290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905864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27</a:t>
            </a:fld>
            <a:endParaRPr lang="de-DE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C3E53E5-20C9-4E42-872A-A31E8B0F08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55711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6347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8614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8355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7585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8843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 dirty="0"/>
          </a:p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1017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 dirty="0"/>
          </a:p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0461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600" dirty="0"/>
          </a:p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37B36-256F-44A3-8EB0-0E1FC5470CC3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850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emf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PtK_Titelfolie Text_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075366"/>
            <a:ext cx="9144000" cy="4449978"/>
          </a:xfrm>
          <a:prstGeom prst="rect">
            <a:avLst/>
          </a:prstGeom>
        </p:spPr>
      </p:pic>
      <p:pic>
        <p:nvPicPr>
          <p:cNvPr id="8" name="Bild 7" descr="logo_bptk_mit_claim_rgb_300dp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056" y="517204"/>
            <a:ext cx="1845626" cy="1218614"/>
          </a:xfrm>
          <a:prstGeom prst="rect">
            <a:avLst/>
          </a:prstGeom>
        </p:spPr>
      </p:pic>
      <p:pic>
        <p:nvPicPr>
          <p:cNvPr id="11" name="Bild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274638"/>
          </a:xfrm>
          <a:prstGeom prst="rect">
            <a:avLst/>
          </a:prstGeom>
        </p:spPr>
      </p:pic>
      <p:sp>
        <p:nvSpPr>
          <p:cNvPr id="12" name="Titelplatzhalter 1"/>
          <p:cNvSpPr>
            <a:spLocks noGrp="1"/>
          </p:cNvSpPr>
          <p:nvPr>
            <p:ph type="title"/>
          </p:nvPr>
        </p:nvSpPr>
        <p:spPr>
          <a:xfrm>
            <a:off x="1259632" y="2710602"/>
            <a:ext cx="7200800" cy="1510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800" b="0" i="0">
                <a:solidFill>
                  <a:srgbClr val="02549E"/>
                </a:solidFill>
                <a:latin typeface="Calibri"/>
                <a:cs typeface="Calibri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idx="1" hasCustomPrompt="1"/>
          </p:nvPr>
        </p:nvSpPr>
        <p:spPr>
          <a:xfrm>
            <a:off x="1259632" y="4941168"/>
            <a:ext cx="72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Font typeface="Arial"/>
              <a:buNone/>
              <a:defRPr/>
            </a:lvl1pPr>
            <a:lvl2pPr marL="0" indent="0">
              <a:buNone/>
              <a:defRPr/>
            </a:lvl2pPr>
            <a:lvl3pPr marL="187200" indent="0">
              <a:buNone/>
              <a:defRPr/>
            </a:lvl3pPr>
            <a:lvl4pPr marL="360000" indent="0">
              <a:buNone/>
              <a:defRPr/>
            </a:lvl4pPr>
            <a:lvl5pPr marL="540000" indent="0"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9" name="Bild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2060848"/>
            <a:ext cx="9144000" cy="14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3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PtK-Nu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539553" y="2060848"/>
            <a:ext cx="7560839" cy="388843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45C52"/>
                </a:solidFill>
              </a:defRPr>
            </a:lvl1pPr>
            <a:lvl2pPr marL="176400" indent="-176400">
              <a:buClr>
                <a:srgbClr val="02549E"/>
              </a:buClr>
              <a:buFont typeface="Arial"/>
              <a:buChar char="•"/>
              <a:defRPr sz="2400">
                <a:solidFill>
                  <a:srgbClr val="645C52"/>
                </a:solidFill>
              </a:defRPr>
            </a:lvl2pPr>
            <a:lvl3pPr marL="363600" indent="-176400">
              <a:buClr>
                <a:srgbClr val="02549E"/>
              </a:buClr>
              <a:buFont typeface="Arial"/>
              <a:buChar char="•"/>
              <a:defRPr sz="2400">
                <a:solidFill>
                  <a:srgbClr val="645C52"/>
                </a:solidFill>
              </a:defRPr>
            </a:lvl3pPr>
            <a:lvl4pPr marL="543600" indent="-183600">
              <a:buClr>
                <a:srgbClr val="02549E"/>
              </a:buClr>
              <a:buFont typeface="Arial"/>
              <a:buChar char="•"/>
              <a:defRPr sz="2400">
                <a:solidFill>
                  <a:srgbClr val="645C52"/>
                </a:solidFill>
              </a:defRPr>
            </a:lvl4pPr>
            <a:lvl5pPr marL="716400" indent="-176400">
              <a:buClr>
                <a:srgbClr val="02549E"/>
              </a:buClr>
              <a:buFont typeface="Arial"/>
              <a:buChar char="•"/>
              <a:defRPr sz="2400">
                <a:solidFill>
                  <a:srgbClr val="645C5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Textfeld 2"/>
          <p:cNvSpPr txBox="1"/>
          <p:nvPr userDrawn="1"/>
        </p:nvSpPr>
        <p:spPr>
          <a:xfrm>
            <a:off x="666750" y="18669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88024" y="2060848"/>
            <a:ext cx="3205039" cy="4248472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539553" y="1439416"/>
            <a:ext cx="7453510" cy="549424"/>
          </a:xfrm>
          <a:prstGeom prst="rect">
            <a:avLst/>
          </a:prstGeom>
        </p:spPr>
        <p:txBody>
          <a:bodyPr anchor="t" anchorCtr="0"/>
          <a:lstStyle>
            <a:lvl1pPr>
              <a:defRPr sz="3000" b="0" i="0">
                <a:solidFill>
                  <a:srgbClr val="02549E"/>
                </a:solidFill>
                <a:latin typeface="Calibri"/>
                <a:cs typeface="Calibri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Textplatzhalter 2"/>
          <p:cNvSpPr>
            <a:spLocks noGrp="1"/>
          </p:cNvSpPr>
          <p:nvPr>
            <p:ph idx="1" hasCustomPrompt="1"/>
          </p:nvPr>
        </p:nvSpPr>
        <p:spPr>
          <a:xfrm>
            <a:off x="539552" y="2060848"/>
            <a:ext cx="4032448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Font typeface="Arial"/>
              <a:buNone/>
              <a:defRPr/>
            </a:lvl1pPr>
            <a:lvl2pPr marL="0" indent="0">
              <a:buNone/>
              <a:defRPr/>
            </a:lvl2pPr>
            <a:lvl3pPr marL="187200" indent="0">
              <a:buNone/>
              <a:defRPr/>
            </a:lvl3pPr>
            <a:lvl4pPr marL="360000" indent="0">
              <a:buNone/>
              <a:defRPr/>
            </a:lvl4pPr>
            <a:lvl5pPr marL="540000" indent="0"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9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Bild 19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1152292"/>
            <a:ext cx="9144000" cy="5373052"/>
          </a:xfrm>
          <a:prstGeom prst="rect">
            <a:avLst/>
          </a:prstGeom>
        </p:spPr>
      </p:pic>
      <p:pic>
        <p:nvPicPr>
          <p:cNvPr id="23" name="Bild 22" descr="logo_bptk_mit_claim_rgb_300dpi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404248"/>
            <a:ext cx="982154" cy="648488"/>
          </a:xfrm>
          <a:prstGeom prst="rect">
            <a:avLst/>
          </a:prstGeom>
        </p:spPr>
      </p:pic>
      <p:pic>
        <p:nvPicPr>
          <p:cNvPr id="24" name="Bild 23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9144000" cy="274638"/>
          </a:xfrm>
          <a:prstGeom prst="rect">
            <a:avLst/>
          </a:prstGeom>
        </p:spPr>
      </p:pic>
      <p:sp>
        <p:nvSpPr>
          <p:cNvPr id="11" name="Foliennummernplatzhalter 6"/>
          <p:cNvSpPr txBox="1">
            <a:spLocks/>
          </p:cNvSpPr>
          <p:nvPr userDrawn="1"/>
        </p:nvSpPr>
        <p:spPr>
          <a:xfrm>
            <a:off x="2195736" y="6525344"/>
            <a:ext cx="6206903" cy="28803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4" name="Textplatzhalter 2"/>
          <p:cNvSpPr>
            <a:spLocks noGrp="1"/>
          </p:cNvSpPr>
          <p:nvPr>
            <p:ph type="body" idx="1"/>
          </p:nvPr>
        </p:nvSpPr>
        <p:spPr>
          <a:xfrm>
            <a:off x="457200" y="2420887"/>
            <a:ext cx="7571184" cy="3726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0"/>
            <a:endParaRPr lang="de-DE" dirty="0"/>
          </a:p>
        </p:txBody>
      </p:sp>
      <p:sp>
        <p:nvSpPr>
          <p:cNvPr id="15" name="Foliennummernplatzhalter 6"/>
          <p:cNvSpPr txBox="1">
            <a:spLocks/>
          </p:cNvSpPr>
          <p:nvPr userDrawn="1"/>
        </p:nvSpPr>
        <p:spPr>
          <a:xfrm>
            <a:off x="488194" y="6525344"/>
            <a:ext cx="8332278" cy="28803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200">
                <a:solidFill>
                  <a:srgbClr val="645C52"/>
                </a:solidFill>
                <a:latin typeface="Calibri"/>
                <a:cs typeface="Calibri"/>
              </a:rPr>
              <a:t>Informationsveranstaltung der Psychotherapeutenkammer Berlin zur Begutachtung der Humanistischen Psychotherapie | Seite </a:t>
            </a:r>
            <a:fld id="{9D26C6B8-7DF4-4F01-8878-A6272B56DAC3}" type="slidenum">
              <a:rPr lang="de-DE" sz="1200" smtClean="0">
                <a:solidFill>
                  <a:srgbClr val="645C52"/>
                </a:solidFill>
                <a:latin typeface="Calibri"/>
                <a:cs typeface="Calibri"/>
              </a:rPr>
              <a:pPr/>
              <a:t>‹Nr.›</a:t>
            </a:fld>
            <a:endParaRPr lang="de-DE" sz="1200">
              <a:solidFill>
                <a:srgbClr val="645C52"/>
              </a:solidFill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7" r:id="rId2"/>
    <p:sldLayoutId id="2147483672" r:id="rId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0" i="0" kern="1200" spc="-100" baseline="0">
          <a:solidFill>
            <a:srgbClr val="093F8B"/>
          </a:solidFill>
          <a:latin typeface="Calibri"/>
          <a:ea typeface="+mj-ea"/>
          <a:cs typeface="Calibri"/>
        </a:defRPr>
      </a:lvl1pPr>
    </p:titleStyle>
    <p:bodyStyle>
      <a:lvl1pPr marL="0" indent="0" algn="l" defTabSz="914400" rtl="0" eaLnBrk="1" latinLnBrk="0" hangingPunct="1">
        <a:lnSpc>
          <a:spcPts val="2800"/>
        </a:lnSpc>
        <a:spcBef>
          <a:spcPts val="1000"/>
        </a:spcBef>
        <a:spcAft>
          <a:spcPts val="0"/>
        </a:spcAft>
        <a:buClr>
          <a:schemeClr val="tx2"/>
        </a:buClr>
        <a:buSzPct val="85000"/>
        <a:buFont typeface="Arial" pitchFamily="34" charset="0"/>
        <a:buNone/>
        <a:defRPr sz="2000" kern="1200" baseline="0">
          <a:solidFill>
            <a:srgbClr val="645C52"/>
          </a:solidFill>
          <a:latin typeface="Calibri"/>
          <a:ea typeface="+mn-ea"/>
          <a:cs typeface="Calibri"/>
        </a:defRPr>
      </a:lvl1pPr>
      <a:lvl2pPr marL="176400" indent="-176400" algn="l" defTabSz="914400" rtl="0" eaLnBrk="1" latinLnBrk="0" hangingPunct="1">
        <a:lnSpc>
          <a:spcPts val="2800"/>
        </a:lnSpc>
        <a:spcBef>
          <a:spcPts val="1000"/>
        </a:spcBef>
        <a:spcAft>
          <a:spcPts val="0"/>
        </a:spcAft>
        <a:buClr>
          <a:srgbClr val="5E8F1B"/>
        </a:buClr>
        <a:buSzPct val="100000"/>
        <a:buFont typeface="Wingdings" charset="2"/>
        <a:buChar char="§"/>
        <a:defRPr sz="2000" kern="1200" baseline="0">
          <a:solidFill>
            <a:schemeClr val="tx1"/>
          </a:solidFill>
          <a:latin typeface="Calibri"/>
          <a:ea typeface="+mn-ea"/>
          <a:cs typeface="Calibri"/>
        </a:defRPr>
      </a:lvl2pPr>
      <a:lvl3pPr marL="363600" indent="-176400" algn="l" defTabSz="914400" rtl="0" eaLnBrk="1" latinLnBrk="0" hangingPunct="1">
        <a:lnSpc>
          <a:spcPts val="2800"/>
        </a:lnSpc>
        <a:spcBef>
          <a:spcPts val="1000"/>
        </a:spcBef>
        <a:spcAft>
          <a:spcPts val="0"/>
        </a:spcAft>
        <a:buClr>
          <a:srgbClr val="5E8F1B"/>
        </a:buClr>
        <a:buSzPct val="100000"/>
        <a:buFont typeface="Wingdings" charset="2"/>
        <a:buChar char="§"/>
        <a:defRPr sz="2000" kern="1200" baseline="0">
          <a:solidFill>
            <a:schemeClr val="tx1"/>
          </a:solidFill>
          <a:latin typeface="Calibri"/>
          <a:ea typeface="+mn-ea"/>
          <a:cs typeface="Calibri"/>
        </a:defRPr>
      </a:lvl3pPr>
      <a:lvl4pPr marL="543600" indent="-183600" algn="l" defTabSz="914400" rtl="0" eaLnBrk="1" latinLnBrk="0" hangingPunct="1">
        <a:lnSpc>
          <a:spcPts val="2800"/>
        </a:lnSpc>
        <a:spcBef>
          <a:spcPts val="1000"/>
        </a:spcBef>
        <a:spcAft>
          <a:spcPts val="0"/>
        </a:spcAft>
        <a:buClr>
          <a:srgbClr val="5E8F1B"/>
        </a:buClr>
        <a:buFont typeface="Wingdings" charset="2"/>
        <a:buChar char="§"/>
        <a:defRPr sz="2000" kern="1200" baseline="0">
          <a:solidFill>
            <a:schemeClr val="tx1"/>
          </a:solidFill>
          <a:latin typeface="Calibri"/>
          <a:ea typeface="+mn-ea"/>
          <a:cs typeface="Calibri"/>
        </a:defRPr>
      </a:lvl4pPr>
      <a:lvl5pPr marL="716400" indent="-176400" algn="l" defTabSz="914400" rtl="0" eaLnBrk="1" latinLnBrk="0" hangingPunct="1">
        <a:lnSpc>
          <a:spcPts val="2800"/>
        </a:lnSpc>
        <a:spcBef>
          <a:spcPts val="1000"/>
        </a:spcBef>
        <a:spcAft>
          <a:spcPts val="0"/>
        </a:spcAft>
        <a:buClr>
          <a:srgbClr val="5E8F1B"/>
        </a:buClr>
        <a:buSzPct val="100000"/>
        <a:buFont typeface="Wingdings" charset="2"/>
        <a:buChar char="§"/>
        <a:defRPr sz="2000" kern="1200" baseline="0">
          <a:solidFill>
            <a:schemeClr val="tx1"/>
          </a:solidFill>
          <a:latin typeface="Calibri"/>
          <a:ea typeface="+mn-ea"/>
          <a:cs typeface="Calibri"/>
        </a:defRPr>
      </a:lvl5pPr>
      <a:lvl6pPr marL="360000" indent="-360000" algn="l" defTabSz="914400" rtl="0" eaLnBrk="1" latinLnBrk="0" hangingPunct="1">
        <a:lnSpc>
          <a:spcPts val="2800"/>
        </a:lnSpc>
        <a:spcBef>
          <a:spcPts val="1000"/>
        </a:spcBef>
        <a:buClr>
          <a:srgbClr val="5E8F1B"/>
        </a:buClr>
        <a:buFont typeface="+mj-lt"/>
        <a:buAutoNum type="arabicPeriod"/>
        <a:defRPr sz="2000" kern="1200">
          <a:solidFill>
            <a:schemeClr val="tx1"/>
          </a:solidFill>
          <a:latin typeface="Calibri"/>
          <a:ea typeface="+mn-ea"/>
          <a:cs typeface="Calibri"/>
        </a:defRPr>
      </a:lvl6pPr>
      <a:lvl7pPr marL="720000" indent="-360000" algn="l" defTabSz="914400" rtl="0" eaLnBrk="1" latinLnBrk="0" hangingPunct="1">
        <a:lnSpc>
          <a:spcPts val="2800"/>
        </a:lnSpc>
        <a:spcBef>
          <a:spcPts val="1000"/>
        </a:spcBef>
        <a:buClr>
          <a:srgbClr val="5E8F1B"/>
        </a:buClr>
        <a:buFont typeface="+mj-lt"/>
        <a:buAutoNum type="arabicPeriod"/>
        <a:defRPr sz="2000" kern="1200">
          <a:solidFill>
            <a:schemeClr val="tx1"/>
          </a:solidFill>
          <a:latin typeface="Calibri"/>
          <a:ea typeface="+mn-ea"/>
          <a:cs typeface="Calibri"/>
        </a:defRPr>
      </a:lvl7pPr>
      <a:lvl8pPr marL="1080000" indent="-360000" algn="l" defTabSz="914400" rtl="0" eaLnBrk="1" latinLnBrk="0" hangingPunct="1">
        <a:lnSpc>
          <a:spcPts val="2800"/>
        </a:lnSpc>
        <a:spcBef>
          <a:spcPts val="1000"/>
        </a:spcBef>
        <a:buClr>
          <a:srgbClr val="5E8F1B"/>
        </a:buClr>
        <a:buFont typeface="+mj-lt"/>
        <a:buAutoNum type="arabicPeriod"/>
        <a:defRPr sz="2000" kern="1200">
          <a:solidFill>
            <a:schemeClr val="tx1"/>
          </a:solidFill>
          <a:latin typeface="Calibri"/>
          <a:ea typeface="+mn-ea"/>
          <a:cs typeface="Calibri"/>
        </a:defRPr>
      </a:lvl8pPr>
      <a:lvl9pPr marL="1440000" indent="-360000" algn="l" defTabSz="914400" rtl="0" eaLnBrk="1" latinLnBrk="0" hangingPunct="1">
        <a:lnSpc>
          <a:spcPts val="2800"/>
        </a:lnSpc>
        <a:spcBef>
          <a:spcPts val="1000"/>
        </a:spcBef>
        <a:buClr>
          <a:srgbClr val="5E8F1B"/>
        </a:buClr>
        <a:buFont typeface="+mj-lt"/>
        <a:buAutoNum type="arabicPeriod"/>
        <a:defRPr sz="2000" kern="1200">
          <a:solidFill>
            <a:schemeClr val="tx1"/>
          </a:solidFill>
          <a:latin typeface="Calibri"/>
          <a:ea typeface="+mn-ea"/>
          <a:cs typeface="Calibri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187624" y="2636912"/>
            <a:ext cx="7416824" cy="18002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de-DE" dirty="0">
                <a:ea typeface="ＭＳ Ｐゴシック" charset="0"/>
              </a:rPr>
              <a:t>Begutachtung der </a:t>
            </a:r>
            <a:br>
              <a:rPr lang="de-DE" dirty="0">
                <a:ea typeface="ＭＳ Ｐゴシック" charset="0"/>
              </a:rPr>
            </a:br>
            <a:r>
              <a:rPr lang="de-DE" dirty="0">
                <a:ea typeface="ＭＳ Ｐゴシック" charset="0"/>
              </a:rPr>
              <a:t>Humanistischen Psychotherapie durch den Wissenschaftlichen Beirat Psychotherapie</a:t>
            </a:r>
          </a:p>
        </p:txBody>
      </p:sp>
      <p:sp>
        <p:nvSpPr>
          <p:cNvPr id="4" name="Textplatzhalter 1">
            <a:extLst>
              <a:ext uri="{FF2B5EF4-FFF2-40B4-BE49-F238E27FC236}">
                <a16:creationId xmlns:a16="http://schemas.microsoft.com/office/drawing/2014/main" id="{8465DEE5-CAB3-4C9E-A291-FBFFD93A3DC8}"/>
              </a:ext>
            </a:extLst>
          </p:cNvPr>
          <p:cNvSpPr txBox="1">
            <a:spLocks/>
          </p:cNvSpPr>
          <p:nvPr/>
        </p:nvSpPr>
        <p:spPr>
          <a:xfrm>
            <a:off x="1259632" y="4941168"/>
            <a:ext cx="72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Pct val="85000"/>
              <a:buFont typeface="Arial"/>
              <a:buNone/>
              <a:defRPr sz="2000" kern="1200" baseline="0">
                <a:solidFill>
                  <a:srgbClr val="645C52"/>
                </a:solidFill>
                <a:latin typeface="Calibri"/>
                <a:ea typeface="+mn-ea"/>
                <a:cs typeface="Calibri"/>
              </a:defRPr>
            </a:lvl1pPr>
            <a:lvl2pPr marL="0" indent="0" algn="l" defTabSz="914400" rtl="0" eaLnBrk="1" latinLnBrk="0" hangingPunct="1">
              <a:lnSpc>
                <a:spcPts val="2800"/>
              </a:lnSpc>
              <a:spcBef>
                <a:spcPts val="1000"/>
              </a:spcBef>
              <a:spcAft>
                <a:spcPts val="0"/>
              </a:spcAft>
              <a:buClr>
                <a:srgbClr val="5E8F1B"/>
              </a:buClr>
              <a:buSzPct val="100000"/>
              <a:buFont typeface="Wingdings" charset="2"/>
              <a:buNone/>
              <a:defRPr sz="2000" kern="1200" baseline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187200" indent="0" algn="l" defTabSz="914400" rtl="0" eaLnBrk="1" latinLnBrk="0" hangingPunct="1">
              <a:lnSpc>
                <a:spcPts val="2800"/>
              </a:lnSpc>
              <a:spcBef>
                <a:spcPts val="1000"/>
              </a:spcBef>
              <a:spcAft>
                <a:spcPts val="0"/>
              </a:spcAft>
              <a:buClr>
                <a:srgbClr val="5E8F1B"/>
              </a:buClr>
              <a:buSzPct val="100000"/>
              <a:buFont typeface="Wingdings" charset="2"/>
              <a:buNone/>
              <a:defRPr sz="2000" kern="1200" baseline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360000" indent="0" algn="l" defTabSz="914400" rtl="0" eaLnBrk="1" latinLnBrk="0" hangingPunct="1">
              <a:lnSpc>
                <a:spcPts val="2800"/>
              </a:lnSpc>
              <a:spcBef>
                <a:spcPts val="1000"/>
              </a:spcBef>
              <a:spcAft>
                <a:spcPts val="0"/>
              </a:spcAft>
              <a:buClr>
                <a:srgbClr val="5E8F1B"/>
              </a:buClr>
              <a:buFont typeface="Wingdings" charset="2"/>
              <a:buNone/>
              <a:defRPr sz="2000" kern="1200" baseline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540000" indent="0" algn="l" defTabSz="914400" rtl="0" eaLnBrk="1" latinLnBrk="0" hangingPunct="1">
              <a:lnSpc>
                <a:spcPts val="2800"/>
              </a:lnSpc>
              <a:spcBef>
                <a:spcPts val="1000"/>
              </a:spcBef>
              <a:spcAft>
                <a:spcPts val="0"/>
              </a:spcAft>
              <a:buClr>
                <a:srgbClr val="5E8F1B"/>
              </a:buClr>
              <a:buSzPct val="100000"/>
              <a:buFont typeface="Wingdings" charset="2"/>
              <a:buNone/>
              <a:defRPr sz="2000" kern="1200" baseline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360000" indent="-360000" algn="l" defTabSz="914400" rtl="0" eaLnBrk="1" latinLnBrk="0" hangingPunct="1">
              <a:lnSpc>
                <a:spcPts val="2800"/>
              </a:lnSpc>
              <a:spcBef>
                <a:spcPts val="1000"/>
              </a:spcBef>
              <a:buClr>
                <a:srgbClr val="5E8F1B"/>
              </a:buClr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6pPr>
            <a:lvl7pPr marL="720000" indent="-360000" algn="l" defTabSz="914400" rtl="0" eaLnBrk="1" latinLnBrk="0" hangingPunct="1">
              <a:lnSpc>
                <a:spcPts val="2800"/>
              </a:lnSpc>
              <a:spcBef>
                <a:spcPts val="1000"/>
              </a:spcBef>
              <a:buClr>
                <a:srgbClr val="5E8F1B"/>
              </a:buClr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7pPr>
            <a:lvl8pPr marL="1080000" indent="-360000" algn="l" defTabSz="914400" rtl="0" eaLnBrk="1" latinLnBrk="0" hangingPunct="1">
              <a:lnSpc>
                <a:spcPts val="2800"/>
              </a:lnSpc>
              <a:spcBef>
                <a:spcPts val="1000"/>
              </a:spcBef>
              <a:buClr>
                <a:srgbClr val="5E8F1B"/>
              </a:buClr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8pPr>
            <a:lvl9pPr marL="1440000" indent="-360000" algn="l" defTabSz="914400" rtl="0" eaLnBrk="1" latinLnBrk="0" hangingPunct="1">
              <a:lnSpc>
                <a:spcPts val="2800"/>
              </a:lnSpc>
              <a:spcBef>
                <a:spcPts val="1000"/>
              </a:spcBef>
              <a:buClr>
                <a:srgbClr val="5E8F1B"/>
              </a:buClr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9pPr>
          </a:lstStyle>
          <a:p>
            <a:r>
              <a:rPr lang="de-DE" b="1" dirty="0">
                <a:ea typeface="ＭＳ Ｐゴシック" charset="0"/>
              </a:rPr>
              <a:t>Dr. Dietrich Munz </a:t>
            </a:r>
            <a:br>
              <a:rPr lang="de-DE" dirty="0"/>
            </a:br>
            <a:r>
              <a:rPr lang="de-DE" dirty="0"/>
              <a:t>Psychotherapeutenkammer Berlin| 12. April 2018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7467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136904" cy="2448272"/>
          </a:xfrm>
        </p:spPr>
        <p:txBody>
          <a:bodyPr/>
          <a:lstStyle/>
          <a:p>
            <a:pPr defTabSz="536575"/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99379" y="473803"/>
            <a:ext cx="4608762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200" spc="-100" dirty="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Vereinbarung über den WBP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6EBFB1F-82E2-4DEF-B04E-25689BEE79F3}"/>
              </a:ext>
            </a:extLst>
          </p:cNvPr>
          <p:cNvSpPr txBox="1"/>
          <p:nvPr/>
        </p:nvSpPr>
        <p:spPr>
          <a:xfrm>
            <a:off x="599379" y="1448907"/>
            <a:ext cx="7501013" cy="5950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800"/>
              </a:lnSpc>
              <a:spcBef>
                <a:spcPts val="1000"/>
              </a:spcBef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Ø"/>
            </a:pPr>
            <a:r>
              <a:rPr lang="de-DE" sz="2400" b="1" dirty="0"/>
              <a:t>§ 3 – Zusammensetzung und Amtszeit</a:t>
            </a:r>
            <a:endParaRPr lang="de-DE" sz="2400" b="1" dirty="0">
              <a:ea typeface="ＭＳ Ｐゴシック" pitchFamily="34" charset="-128"/>
            </a:endParaRP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WBP besteht aus zwölf Mitgliedern, von jeder Trägerorganisation werden sechs Mitglieder und jeweils ein persönlicher Stellvertreter berufen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Mindestens ein Mitglied aus der Berufsgruppe der Kinder- und Jugendpsychiater und mindestens ein Mitglied aus der Gruppe der Kinder- und </a:t>
            </a:r>
            <a:r>
              <a:rPr lang="de-DE" sz="2400" dirty="0" err="1">
                <a:ea typeface="ＭＳ Ｐゴシック" pitchFamily="34" charset="-128"/>
              </a:rPr>
              <a:t>Jugendlichenpsychotherapeuten</a:t>
            </a:r>
            <a:endParaRPr lang="de-DE" sz="2400" dirty="0">
              <a:ea typeface="ＭＳ Ｐゴシック" pitchFamily="34" charset="-128"/>
            </a:endParaRP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Dauer der Amtsperiode beträgt fünf Jahre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Berufung: im Bereich der </a:t>
            </a:r>
            <a:r>
              <a:rPr lang="de-DE" sz="2400" b="1" dirty="0">
                <a:ea typeface="ＭＳ Ｐゴシック" pitchFamily="34" charset="-128"/>
              </a:rPr>
              <a:t>Psychotherapieforschung wissenschaftlich ausgewiesene Persönlichkeiten </a:t>
            </a:r>
            <a:r>
              <a:rPr lang="de-DE" sz="2400" dirty="0">
                <a:ea typeface="ＭＳ Ｐゴシック" pitchFamily="34" charset="-128"/>
              </a:rPr>
              <a:t>mit </a:t>
            </a:r>
            <a:r>
              <a:rPr lang="de-DE" sz="2400" b="1" dirty="0">
                <a:ea typeface="ＭＳ Ｐゴシック" pitchFamily="34" charset="-128"/>
              </a:rPr>
              <a:t>praktischer Erfahrung </a:t>
            </a:r>
            <a:r>
              <a:rPr lang="de-DE" sz="2400" dirty="0">
                <a:ea typeface="ＭＳ Ｐゴシック" pitchFamily="34" charset="-128"/>
              </a:rPr>
              <a:t>in der </a:t>
            </a:r>
            <a:r>
              <a:rPr lang="de-DE" sz="2400" b="1" dirty="0">
                <a:ea typeface="ＭＳ Ｐゴシック" pitchFamily="34" charset="-128"/>
              </a:rPr>
              <a:t>psychotherapeutischen Krankenbehandlung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endParaRPr lang="de-DE" sz="2400" dirty="0">
              <a:ea typeface="ＭＳ Ｐゴシック" pitchFamily="34" charset="-128"/>
            </a:endParaRP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03958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136904" cy="2448272"/>
          </a:xfrm>
        </p:spPr>
        <p:txBody>
          <a:bodyPr/>
          <a:lstStyle/>
          <a:p>
            <a:pPr defTabSz="536575"/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endParaRPr lang="de-DE" sz="240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99379" y="473803"/>
            <a:ext cx="4608762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200" spc="-10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Vereinbarung über den WBP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6EBFB1F-82E2-4DEF-B04E-25689BEE79F3}"/>
              </a:ext>
            </a:extLst>
          </p:cNvPr>
          <p:cNvSpPr txBox="1"/>
          <p:nvPr/>
        </p:nvSpPr>
        <p:spPr>
          <a:xfrm>
            <a:off x="599379" y="1268760"/>
            <a:ext cx="7501013" cy="5745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800"/>
              </a:lnSpc>
              <a:spcBef>
                <a:spcPts val="1000"/>
              </a:spcBef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Ø"/>
            </a:pPr>
            <a:r>
              <a:rPr lang="de-DE" sz="2400" b="1" dirty="0">
                <a:ea typeface="ＭＳ Ｐゴシック" pitchFamily="34" charset="-128"/>
              </a:rPr>
              <a:t>Berufungsverfahren bei der BPtK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Vorstand entscheidet auf der Grundlage der Vorschläge der Landespsychotherapeutenkammern und der psychotherapeutischen Fachgesellschaften anhand der genannten Kriterien: 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Tx/>
              <a:buChar char="-"/>
            </a:pPr>
            <a:r>
              <a:rPr lang="de-DE" sz="2400" dirty="0">
                <a:ea typeface="ＭＳ Ｐゴシック" pitchFamily="34" charset="-128"/>
              </a:rPr>
              <a:t>im Bereich der Psychotherapieforschung wissenschaftlich ausgewiesen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Tx/>
              <a:buChar char="-"/>
            </a:pPr>
            <a:r>
              <a:rPr lang="de-DE" sz="2400" dirty="0">
                <a:ea typeface="ＭＳ Ｐゴシック" pitchFamily="34" charset="-128"/>
              </a:rPr>
              <a:t>klinische Erfahrung in der psychotherapeutischen Krankenbehandlung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Tx/>
              <a:buChar char="-"/>
            </a:pPr>
            <a:r>
              <a:rPr lang="de-DE" sz="2400" dirty="0">
                <a:ea typeface="ＭＳ Ｐゴシック" pitchFamily="34" charset="-128"/>
              </a:rPr>
              <a:t>Approbation als PP bzw. KJP</a:t>
            </a:r>
          </a:p>
          <a:p>
            <a:pPr marL="371475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</a:pPr>
            <a:r>
              <a:rPr lang="de-DE" sz="800" dirty="0">
                <a:ea typeface="ＭＳ Ｐゴシック" pitchFamily="34" charset="-128"/>
              </a:rPr>
              <a:t>   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Gilt auch </a:t>
            </a:r>
            <a:r>
              <a:rPr lang="de-DE" sz="2400">
                <a:ea typeface="ＭＳ Ｐゴシック" pitchFamily="34" charset="-128"/>
              </a:rPr>
              <a:t>für Nachbesetzungsverfahren</a:t>
            </a:r>
            <a:endParaRPr lang="de-DE" sz="2400" dirty="0">
              <a:ea typeface="ＭＳ Ｐゴシック" pitchFamily="34" charset="-128"/>
            </a:endParaRP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endParaRPr lang="de-DE" sz="2400" dirty="0">
              <a:ea typeface="ＭＳ Ｐゴシック" pitchFamily="34" charset="-128"/>
            </a:endParaRP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564558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136904" cy="2448272"/>
          </a:xfrm>
        </p:spPr>
        <p:txBody>
          <a:bodyPr/>
          <a:lstStyle/>
          <a:p>
            <a:pPr defTabSz="536575"/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br>
              <a:rPr lang="de-DE" sz="2800">
                <a:solidFill>
                  <a:srgbClr val="645C52"/>
                </a:solidFill>
                <a:ea typeface="+mn-ea"/>
              </a:rPr>
            </a:br>
            <a:endParaRPr lang="de-DE" sz="240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99379" y="473803"/>
            <a:ext cx="4608762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200" spc="-10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Vereinbarung über den WBP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6EBFB1F-82E2-4DEF-B04E-25689BEE79F3}"/>
              </a:ext>
            </a:extLst>
          </p:cNvPr>
          <p:cNvSpPr txBox="1"/>
          <p:nvPr/>
        </p:nvSpPr>
        <p:spPr>
          <a:xfrm>
            <a:off x="599379" y="1448907"/>
            <a:ext cx="7501013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800"/>
              </a:lnSpc>
              <a:spcBef>
                <a:spcPts val="1000"/>
              </a:spcBef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Ø"/>
            </a:pPr>
            <a:r>
              <a:rPr lang="de-DE" sz="2400" b="1" dirty="0"/>
              <a:t>§ 5 – Methodische Transparenz</a:t>
            </a:r>
            <a:endParaRPr lang="de-DE" sz="2400" b="1" dirty="0">
              <a:ea typeface="ＭＳ Ｐゴシック" pitchFamily="34" charset="-128"/>
            </a:endParaRP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/>
              <a:t>Der Beirat hat methodisch-wissenschaftliche Kriterien als Grundlage zur Anerkennung von Psychotherapieverfahren zu entwickeln und zu veröffentlichen.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/>
              <a:t>Über wissenschaftliche Gutachten und Stellungnahmen stimmt der Beirat nach dem Mehrheitsprinzip ab. Minderheitsvoten sind zulässig.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endParaRPr lang="de-DE" sz="2400" dirty="0">
              <a:ea typeface="ＭＳ Ｐゴシック" pitchFamily="34" charset="-128"/>
            </a:endParaRP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à"/>
            </a:pPr>
            <a:r>
              <a:rPr lang="de-DE" sz="2400" dirty="0">
                <a:ea typeface="ＭＳ Ｐゴシック" pitchFamily="34" charset="-128"/>
                <a:sym typeface="Wingdings" panose="05000000000000000000" pitchFamily="2" charset="2"/>
              </a:rPr>
              <a:t>Methodenpapier des WBP, erstmals beschlossen 2007 als Version 2.6; aktuell gültige Fassung 2.8 von 2010</a:t>
            </a:r>
            <a:endParaRPr lang="de-DE" sz="2400" dirty="0">
              <a:ea typeface="ＭＳ Ｐゴシック" pitchFamily="34" charset="-128"/>
            </a:endParaRP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431565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 txBox="1">
            <a:spLocks/>
          </p:cNvSpPr>
          <p:nvPr/>
        </p:nvSpPr>
        <p:spPr>
          <a:xfrm>
            <a:off x="593901" y="2564904"/>
            <a:ext cx="8010547" cy="1368152"/>
          </a:xfrm>
          <a:prstGeom prst="rect">
            <a:avLst/>
          </a:prstGeo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0" i="0" kern="1200" spc="-100" baseline="0">
                <a:solidFill>
                  <a:srgbClr val="02549E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712788" indent="-712788"/>
            <a:r>
              <a:rPr lang="de-DE" sz="3200">
                <a:solidFill>
                  <a:srgbClr val="645C52"/>
                </a:solidFill>
                <a:ea typeface="+mn-ea"/>
              </a:rPr>
              <a:t>III. 	Methodenpapier des WBP</a:t>
            </a:r>
            <a:br>
              <a:rPr lang="de-DE" sz="3200">
                <a:solidFill>
                  <a:schemeClr val="tx1"/>
                </a:solidFill>
              </a:rPr>
            </a:br>
            <a:br>
              <a:rPr lang="de-DE" sz="3200">
                <a:solidFill>
                  <a:schemeClr val="tx1"/>
                </a:solidFill>
              </a:rPr>
            </a:br>
            <a:br>
              <a:rPr lang="de-DE" sz="3200">
                <a:solidFill>
                  <a:schemeClr val="tx1"/>
                </a:solidFill>
              </a:rPr>
            </a:br>
            <a:br>
              <a:rPr lang="de-DE" sz="3200">
                <a:solidFill>
                  <a:schemeClr val="tx1"/>
                </a:solidFill>
              </a:rPr>
            </a:br>
            <a:endParaRPr lang="de-DE" sz="3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155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7776863" cy="648072"/>
          </a:xfrm>
        </p:spPr>
        <p:txBody>
          <a:bodyPr/>
          <a:lstStyle/>
          <a:p>
            <a:r>
              <a:rPr lang="de-DE" sz="3200"/>
              <a:t>Bewertungsverfahren nach Methodenpapier </a:t>
            </a:r>
            <a:br>
              <a:rPr lang="de-DE" sz="3200"/>
            </a:br>
            <a:endParaRPr lang="de-DE" sz="3200"/>
          </a:p>
        </p:txBody>
      </p:sp>
      <p:sp>
        <p:nvSpPr>
          <p:cNvPr id="4" name="Textfeld 3"/>
          <p:cNvSpPr txBox="1"/>
          <p:nvPr/>
        </p:nvSpPr>
        <p:spPr>
          <a:xfrm>
            <a:off x="467544" y="1268760"/>
            <a:ext cx="7632848" cy="5706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40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Die Prüfung der wissenschaftlichen Anerkennung </a:t>
            </a:r>
            <a:r>
              <a:rPr lang="de-DE" sz="2000" dirty="0" err="1"/>
              <a:t>psychotherapeuti</a:t>
            </a:r>
            <a:r>
              <a:rPr lang="de-DE" sz="2000" dirty="0"/>
              <a:t>-scher Methoden und Verfahren erfolgt auf Antrag einer Landes-behörde oder einer Fachgesellschaft</a:t>
            </a:r>
          </a:p>
          <a:p>
            <a:pPr marL="342900" indent="-342900">
              <a:spcBef>
                <a:spcPct val="40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Prüfung der wissenschaftlichen Anerkennung bezieht sich im Verständnis des WBP primär auf den Nachweis der Wirksamkeit eines Verfahrens bzw. einer Methode </a:t>
            </a:r>
            <a:br>
              <a:rPr lang="de-DE" sz="2000" dirty="0"/>
            </a:br>
            <a:r>
              <a:rPr lang="de-DE" sz="2000" dirty="0">
                <a:sym typeface="Wingdings" panose="05000000000000000000" pitchFamily="2" charset="2"/>
              </a:rPr>
              <a:t> keine umfassende Nutzen-Schaden-Abwägung</a:t>
            </a:r>
            <a:endParaRPr lang="de-DE" sz="2000" dirty="0"/>
          </a:p>
          <a:p>
            <a:pPr marL="342900" indent="-342900">
              <a:spcBef>
                <a:spcPct val="40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Prüfung der Wirksamkeit erfolgt separat für definierte Anwendungs-bereiche der Psychotherapie (Diagnosegruppen; angelehnt an das ICD-10)</a:t>
            </a:r>
          </a:p>
          <a:p>
            <a:pPr marL="342900" indent="-342900">
              <a:spcBef>
                <a:spcPct val="40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Komplexität der Fragestellungen und Befundlage in der </a:t>
            </a:r>
            <a:r>
              <a:rPr lang="de-DE" sz="2000" dirty="0" err="1"/>
              <a:t>Psychothera-pie</a:t>
            </a:r>
            <a:r>
              <a:rPr lang="de-DE" sz="2000" dirty="0"/>
              <a:t> machen einen pragmatischen Ansatz erforderlich </a:t>
            </a:r>
            <a:br>
              <a:rPr lang="de-DE" sz="2000" dirty="0"/>
            </a:br>
            <a:r>
              <a:rPr lang="de-DE" sz="2000" dirty="0">
                <a:sym typeface="Wingdings" panose="05000000000000000000" pitchFamily="2" charset="2"/>
              </a:rPr>
              <a:t> Feststellung der wissenschaftlichen Anerkennung auf der Ebene der Anwendungsbereiche, Schwellenkriterium für die Empfehlung als Verfahren für die vertiefte Ausbildung</a:t>
            </a:r>
            <a:endParaRPr lang="de-DE" sz="2000" dirty="0"/>
          </a:p>
          <a:p>
            <a:pPr marL="457200" indent="-4572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94267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39270" y="558062"/>
            <a:ext cx="6912767" cy="648072"/>
          </a:xfrm>
        </p:spPr>
        <p:txBody>
          <a:bodyPr/>
          <a:lstStyle/>
          <a:p>
            <a:r>
              <a:rPr lang="de-DE" sz="3200"/>
              <a:t>Prüfgegenstand nach Methodenpapier</a:t>
            </a:r>
            <a:br>
              <a:rPr lang="de-DE" sz="2400"/>
            </a:br>
            <a:br>
              <a:rPr lang="de-DE" sz="2400"/>
            </a:br>
            <a:endParaRPr lang="de-DE" sz="2400"/>
          </a:p>
        </p:txBody>
      </p:sp>
      <p:sp>
        <p:nvSpPr>
          <p:cNvPr id="4" name="Textfeld 3"/>
          <p:cNvSpPr txBox="1"/>
          <p:nvPr/>
        </p:nvSpPr>
        <p:spPr>
          <a:xfrm>
            <a:off x="467543" y="1412776"/>
            <a:ext cx="799288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  <a:buSzPct val="85000"/>
            </a:pPr>
            <a:r>
              <a:rPr lang="de-DE" sz="2200" dirty="0"/>
              <a:t>Das Methodenpapier unterscheidet zwischen</a:t>
            </a:r>
          </a:p>
          <a:p>
            <a:pPr marL="342900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dirty="0"/>
              <a:t>Psychotherapie-Verfahren</a:t>
            </a:r>
          </a:p>
          <a:p>
            <a:pPr marL="342900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dirty="0"/>
              <a:t>Psychotherapie-Methode</a:t>
            </a:r>
          </a:p>
          <a:p>
            <a:pPr marL="342900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dirty="0"/>
              <a:t>Psychotherapie-Technik</a:t>
            </a:r>
          </a:p>
          <a:p>
            <a:endParaRPr lang="de-DE" sz="1000" dirty="0"/>
          </a:p>
          <a:p>
            <a:pPr marL="342900" indent="-342900"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</a:pPr>
            <a:r>
              <a:rPr lang="de-DE" sz="2200" dirty="0"/>
              <a:t>Gegenstand der Prüfung der wissenschaftlichen Anerkennung sind laut Methodenpapier nur Psychotherapieverfahren und Psychotherapiemethoden</a:t>
            </a:r>
          </a:p>
          <a:p>
            <a:pPr marL="342900" indent="-342900"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</a:pPr>
            <a:endParaRPr lang="de-DE" sz="2200" dirty="0"/>
          </a:p>
          <a:p>
            <a:r>
              <a:rPr lang="de-DE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5420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39270" y="558062"/>
            <a:ext cx="6912767" cy="648072"/>
          </a:xfrm>
        </p:spPr>
        <p:txBody>
          <a:bodyPr/>
          <a:lstStyle/>
          <a:p>
            <a:r>
              <a:rPr lang="de-DE" sz="3200"/>
              <a:t>Studienbewertung</a:t>
            </a:r>
            <a:br>
              <a:rPr lang="de-DE" sz="2400"/>
            </a:br>
            <a:br>
              <a:rPr lang="de-DE" sz="2400"/>
            </a:br>
            <a:endParaRPr lang="de-DE" sz="2400"/>
          </a:p>
        </p:txBody>
      </p:sp>
      <p:sp>
        <p:nvSpPr>
          <p:cNvPr id="4" name="Textfeld 3"/>
          <p:cNvSpPr txBox="1"/>
          <p:nvPr/>
        </p:nvSpPr>
        <p:spPr>
          <a:xfrm>
            <a:off x="467544" y="1247556"/>
            <a:ext cx="7992889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Clr>
                <a:schemeClr val="tx2"/>
              </a:buClr>
              <a:buSzPct val="85000"/>
            </a:pPr>
            <a:r>
              <a:rPr lang="de-DE" sz="2200" b="1" dirty="0"/>
              <a:t>Mindestanforderungen</a:t>
            </a:r>
            <a:r>
              <a:rPr lang="de-DE" sz="2200" dirty="0"/>
              <a:t> an die </a:t>
            </a:r>
            <a:r>
              <a:rPr lang="de-DE" sz="2200" b="1" dirty="0"/>
              <a:t>Studienqualität</a:t>
            </a:r>
            <a:r>
              <a:rPr lang="de-DE" sz="2200" dirty="0"/>
              <a:t> für die Bewertung als </a:t>
            </a:r>
            <a:r>
              <a:rPr lang="de-DE" sz="2200" b="1" dirty="0"/>
              <a:t>Wirksamkeitsnachweis</a:t>
            </a:r>
          </a:p>
          <a:p>
            <a:pPr marL="342900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klinische Stichprobe (Störungen mit Krankheitswert)</a:t>
            </a:r>
          </a:p>
          <a:p>
            <a:pPr marL="342900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adäquate Diagnosestellung</a:t>
            </a:r>
          </a:p>
          <a:p>
            <a:pPr marL="342900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reliable und valide Messung der (primären) Zielparameter</a:t>
            </a:r>
          </a:p>
          <a:p>
            <a:pPr marL="342900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primäre Zielkriterien beziehen sich auf patientenrelevante Parameter (keine </a:t>
            </a:r>
            <a:r>
              <a:rPr lang="de-DE" sz="2000" dirty="0" err="1"/>
              <a:t>Surrogatparameter</a:t>
            </a:r>
            <a:r>
              <a:rPr lang="de-DE" sz="2000" dirty="0"/>
              <a:t>)</a:t>
            </a:r>
          </a:p>
          <a:p>
            <a:pPr marL="342900" indent="-342900"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vollständige Darstellung der Ergebnisse</a:t>
            </a:r>
          </a:p>
          <a:p>
            <a:pPr>
              <a:buClr>
                <a:schemeClr val="tx2"/>
              </a:buClr>
              <a:buSzPct val="85000"/>
            </a:pPr>
            <a:r>
              <a:rPr lang="de-DE" sz="2200" dirty="0"/>
              <a:t>Für </a:t>
            </a:r>
            <a:r>
              <a:rPr lang="de-DE" sz="2200" b="1" dirty="0"/>
              <a:t>interne Validität </a:t>
            </a:r>
            <a:r>
              <a:rPr lang="de-DE" sz="2200" dirty="0"/>
              <a:t>zudem </a:t>
            </a:r>
          </a:p>
          <a:p>
            <a:pPr marL="342900" indent="-342900"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000" dirty="0"/>
              <a:t>Gruppenzuweisung: angemessene Randomisierung oder mindestens Parallelisierung </a:t>
            </a:r>
          </a:p>
          <a:p>
            <a:pPr>
              <a:buClr>
                <a:schemeClr val="tx2"/>
              </a:buClr>
              <a:buSzPct val="85000"/>
            </a:pPr>
            <a:r>
              <a:rPr lang="de-DE" sz="2200" dirty="0"/>
              <a:t>Auf </a:t>
            </a:r>
            <a:r>
              <a:rPr lang="de-DE" sz="2200" b="1" dirty="0"/>
              <a:t>Ergebnisebene</a:t>
            </a:r>
            <a:r>
              <a:rPr lang="de-DE" sz="2200" dirty="0"/>
              <a:t>: </a:t>
            </a:r>
            <a:br>
              <a:rPr lang="de-DE" sz="2200" dirty="0"/>
            </a:br>
            <a:r>
              <a:rPr lang="de-DE" sz="2200" dirty="0"/>
              <a:t>signifikant stärkere Verbesserung in den primären Zielkriterien als KG oder Nichtunterlegenheit gegenüber nachgewiesen wirksamer Vergleichsgruppe bei adäquater stat. Power</a:t>
            </a:r>
          </a:p>
          <a:p>
            <a:r>
              <a:rPr lang="de-DE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9348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39270" y="558062"/>
            <a:ext cx="6912767" cy="648072"/>
          </a:xfrm>
        </p:spPr>
        <p:txBody>
          <a:bodyPr/>
          <a:lstStyle/>
          <a:p>
            <a:r>
              <a:rPr lang="de-DE" sz="3200" dirty="0"/>
              <a:t>Anwendungsbereiche der Psychotherapie</a:t>
            </a:r>
            <a:br>
              <a:rPr lang="de-DE" sz="2400" dirty="0"/>
            </a:br>
            <a:br>
              <a:rPr lang="de-DE" sz="2400" dirty="0"/>
            </a:br>
            <a:endParaRPr lang="de-DE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467543" y="1412776"/>
            <a:ext cx="8352929" cy="516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1.</a:t>
            </a:r>
            <a:r>
              <a:rPr lang="de-DE" dirty="0">
                <a:cs typeface="Times New Roman" panose="02020603050405020304" pitchFamily="18" charset="0"/>
              </a:rPr>
              <a:t>   </a:t>
            </a:r>
            <a:r>
              <a:rPr lang="de-DE" dirty="0">
                <a:cs typeface="Arial" panose="020B0604020202020204" pitchFamily="34" charset="0"/>
              </a:rPr>
              <a:t>Affektive Störungen (F3); einschließlich F94.1; F53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2.</a:t>
            </a:r>
            <a:r>
              <a:rPr lang="de-DE" dirty="0">
                <a:cs typeface="Times New Roman" panose="02020603050405020304" pitchFamily="18" charset="0"/>
              </a:rPr>
              <a:t>   </a:t>
            </a:r>
            <a:r>
              <a:rPr lang="de-DE" dirty="0">
                <a:cs typeface="Arial" panose="020B0604020202020204" pitchFamily="34" charset="0"/>
              </a:rPr>
              <a:t>Angststörungen und Zwangsstörungen (F40 - F42; F93 und F94.0)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3.</a:t>
            </a:r>
            <a:r>
              <a:rPr lang="de-DE" dirty="0">
                <a:cs typeface="Times New Roman" panose="02020603050405020304" pitchFamily="18" charset="0"/>
              </a:rPr>
              <a:t>   </a:t>
            </a:r>
            <a:r>
              <a:rPr lang="de-DE" dirty="0">
                <a:cs typeface="Arial" panose="020B0604020202020204" pitchFamily="34" charset="0"/>
              </a:rPr>
              <a:t>Somatoforme Störungen und dissoziative Störungen (F44 - F48)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4.</a:t>
            </a:r>
            <a:r>
              <a:rPr lang="de-DE" dirty="0">
                <a:cs typeface="Times New Roman" panose="02020603050405020304" pitchFamily="18" charset="0"/>
              </a:rPr>
              <a:t>   </a:t>
            </a:r>
            <a:r>
              <a:rPr lang="de-DE" dirty="0">
                <a:cs typeface="Arial" panose="020B0604020202020204" pitchFamily="34" charset="0"/>
              </a:rPr>
              <a:t>Abhängigkeiten und Missbrauch (F1, F55)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5.</a:t>
            </a:r>
            <a:r>
              <a:rPr lang="de-DE" dirty="0">
                <a:cs typeface="Times New Roman" panose="02020603050405020304" pitchFamily="18" charset="0"/>
              </a:rPr>
              <a:t>   </a:t>
            </a:r>
            <a:r>
              <a:rPr lang="de-DE" dirty="0">
                <a:cs typeface="Arial" panose="020B0604020202020204" pitchFamily="34" charset="0"/>
              </a:rPr>
              <a:t>Persönlichkeitsstörungen und Verhaltensstörungen (F6)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6.</a:t>
            </a:r>
            <a:r>
              <a:rPr lang="de-DE" dirty="0">
                <a:cs typeface="Times New Roman" panose="02020603050405020304" pitchFamily="18" charset="0"/>
              </a:rPr>
              <a:t>   </a:t>
            </a:r>
            <a:r>
              <a:rPr lang="de-DE" dirty="0">
                <a:cs typeface="Arial" panose="020B0604020202020204" pitchFamily="34" charset="0"/>
              </a:rPr>
              <a:t>Anpassungs- und Belastungsstörungen (F43)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7.</a:t>
            </a:r>
            <a:r>
              <a:rPr lang="de-DE" dirty="0">
                <a:cs typeface="Times New Roman" panose="02020603050405020304" pitchFamily="18" charset="0"/>
              </a:rPr>
              <a:t>   </a:t>
            </a:r>
            <a:r>
              <a:rPr lang="de-DE" dirty="0">
                <a:cs typeface="Arial" panose="020B0604020202020204" pitchFamily="34" charset="0"/>
              </a:rPr>
              <a:t>Essstörungen (F50)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8.</a:t>
            </a:r>
            <a:r>
              <a:rPr lang="de-DE" dirty="0">
                <a:cs typeface="Times New Roman" panose="02020603050405020304" pitchFamily="18" charset="0"/>
              </a:rPr>
              <a:t>   </a:t>
            </a:r>
            <a:r>
              <a:rPr lang="de-DE" dirty="0">
                <a:cs typeface="Arial" panose="020B0604020202020204" pitchFamily="34" charset="0"/>
              </a:rPr>
              <a:t>Nicht-organische Schlafstörungen (F51)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9.</a:t>
            </a:r>
            <a:r>
              <a:rPr lang="de-DE" dirty="0">
                <a:cs typeface="Times New Roman" panose="02020603050405020304" pitchFamily="18" charset="0"/>
              </a:rPr>
              <a:t>   </a:t>
            </a:r>
            <a:r>
              <a:rPr lang="de-DE" dirty="0">
                <a:cs typeface="Arial" panose="020B0604020202020204" pitchFamily="34" charset="0"/>
              </a:rPr>
              <a:t>Sexuelle Funktionsstörungen (F52)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10.</a:t>
            </a:r>
            <a:r>
              <a:rPr lang="de-DE" dirty="0">
                <a:cs typeface="Times New Roman" panose="02020603050405020304" pitchFamily="18" charset="0"/>
              </a:rPr>
              <a:t>  </a:t>
            </a:r>
            <a:r>
              <a:rPr lang="de-DE" dirty="0">
                <a:cs typeface="Arial" panose="020B0604020202020204" pitchFamily="34" charset="0"/>
              </a:rPr>
              <a:t>Psychische und soziale Faktoren bei somatischen Krankheiten (F54)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11.</a:t>
            </a:r>
            <a:r>
              <a:rPr lang="de-DE" dirty="0">
                <a:cs typeface="Times New Roman" panose="02020603050405020304" pitchFamily="18" charset="0"/>
              </a:rPr>
              <a:t>  </a:t>
            </a:r>
            <a:r>
              <a:rPr lang="de-DE" dirty="0">
                <a:cs typeface="Arial" panose="020B0604020202020204" pitchFamily="34" charset="0"/>
              </a:rPr>
              <a:t>Schizophrenie, </a:t>
            </a:r>
            <a:r>
              <a:rPr lang="de-DE" dirty="0" err="1">
                <a:cs typeface="Arial" panose="020B0604020202020204" pitchFamily="34" charset="0"/>
              </a:rPr>
              <a:t>schizotype</a:t>
            </a:r>
            <a:r>
              <a:rPr lang="de-DE" dirty="0">
                <a:cs typeface="Arial" panose="020B0604020202020204" pitchFamily="34" charset="0"/>
              </a:rPr>
              <a:t> und wahnhafte Störungen (F2)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12.</a:t>
            </a:r>
            <a:r>
              <a:rPr lang="de-DE" dirty="0">
                <a:cs typeface="Times New Roman" panose="02020603050405020304" pitchFamily="18" charset="0"/>
              </a:rPr>
              <a:t>  </a:t>
            </a:r>
            <a:r>
              <a:rPr lang="de-DE" dirty="0">
                <a:cs typeface="Arial" panose="020B0604020202020204" pitchFamily="34" charset="0"/>
              </a:rPr>
              <a:t>Organische, einschließlich symptomatischer psychischer Störungen (F0)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13.</a:t>
            </a:r>
            <a:r>
              <a:rPr lang="de-DE" dirty="0">
                <a:cs typeface="Times New Roman" panose="02020603050405020304" pitchFamily="18" charset="0"/>
              </a:rPr>
              <a:t>  </a:t>
            </a:r>
            <a:r>
              <a:rPr lang="de-DE" dirty="0">
                <a:cs typeface="Arial" panose="020B0604020202020204" pitchFamily="34" charset="0"/>
              </a:rPr>
              <a:t>Psychische und soziale Faktoren bei Intelligenzminderung (F7) und tiefgreifende </a:t>
            </a:r>
            <a:br>
              <a:rPr lang="de-DE" dirty="0">
                <a:cs typeface="Arial" panose="020B0604020202020204" pitchFamily="34" charset="0"/>
              </a:rPr>
            </a:br>
            <a:r>
              <a:rPr lang="de-DE" dirty="0">
                <a:cs typeface="Arial" panose="020B0604020202020204" pitchFamily="34" charset="0"/>
              </a:rPr>
              <a:t>       Entwicklungsstörungen (F84)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14.</a:t>
            </a:r>
            <a:r>
              <a:rPr lang="de-DE" dirty="0">
                <a:cs typeface="Times New Roman" panose="02020603050405020304" pitchFamily="18" charset="0"/>
              </a:rPr>
              <a:t>  </a:t>
            </a:r>
            <a:r>
              <a:rPr lang="de-DE" dirty="0">
                <a:cs typeface="Arial" panose="020B0604020202020204" pitchFamily="34" charset="0"/>
              </a:rPr>
              <a:t>Hyperkinetische Störungen (F90), Störungen d. Sozialverhaltens (F91, F94.2 - F94.9)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15.</a:t>
            </a:r>
            <a:r>
              <a:rPr lang="de-DE" dirty="0">
                <a:cs typeface="Times New Roman" panose="02020603050405020304" pitchFamily="18" charset="0"/>
              </a:rPr>
              <a:t>  </a:t>
            </a:r>
            <a:r>
              <a:rPr lang="de-DE" dirty="0">
                <a:cs typeface="Arial" panose="020B0604020202020204" pitchFamily="34" charset="0"/>
              </a:rPr>
              <a:t>Umschriebene Entwicklungsstörungen (F80 - F83)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16.</a:t>
            </a:r>
            <a:r>
              <a:rPr lang="de-DE" dirty="0">
                <a:cs typeface="Times New Roman" panose="02020603050405020304" pitchFamily="18" charset="0"/>
              </a:rPr>
              <a:t>  </a:t>
            </a:r>
            <a:r>
              <a:rPr lang="de-DE" dirty="0">
                <a:cs typeface="Arial" panose="020B0604020202020204" pitchFamily="34" charset="0"/>
              </a:rPr>
              <a:t>Störungen der Ausscheidung (F98.0, F98.1)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17.</a:t>
            </a:r>
            <a:r>
              <a:rPr lang="de-DE" dirty="0">
                <a:cs typeface="Times New Roman" panose="02020603050405020304" pitchFamily="18" charset="0"/>
              </a:rPr>
              <a:t>  </a:t>
            </a:r>
            <a:r>
              <a:rPr lang="de-DE" dirty="0">
                <a:cs typeface="Arial" panose="020B0604020202020204" pitchFamily="34" charset="0"/>
              </a:rPr>
              <a:t>Regulationsstörungen/</a:t>
            </a:r>
            <a:r>
              <a:rPr lang="de-DE" dirty="0" err="1">
                <a:cs typeface="Arial" panose="020B0604020202020204" pitchFamily="34" charset="0"/>
              </a:rPr>
              <a:t>Fütterstörungen</a:t>
            </a:r>
            <a:r>
              <a:rPr lang="de-DE" dirty="0">
                <a:cs typeface="Arial" panose="020B0604020202020204" pitchFamily="34" charset="0"/>
              </a:rPr>
              <a:t> (F98.2)</a:t>
            </a:r>
            <a:endParaRPr lang="de-DE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de-DE" dirty="0">
                <a:cs typeface="Arial" panose="020B0604020202020204" pitchFamily="34" charset="0"/>
              </a:rPr>
              <a:t>18.</a:t>
            </a:r>
            <a:r>
              <a:rPr lang="de-DE" dirty="0">
                <a:cs typeface="Times New Roman" panose="02020603050405020304" pitchFamily="18" charset="0"/>
              </a:rPr>
              <a:t>  </a:t>
            </a:r>
            <a:r>
              <a:rPr lang="de-DE" dirty="0" err="1">
                <a:cs typeface="Arial" panose="020B0604020202020204" pitchFamily="34" charset="0"/>
              </a:rPr>
              <a:t>Ticstörungen</a:t>
            </a:r>
            <a:r>
              <a:rPr lang="de-DE" dirty="0">
                <a:cs typeface="Arial" panose="020B0604020202020204" pitchFamily="34" charset="0"/>
              </a:rPr>
              <a:t> und Stereotypien (F95 und F98.4)</a:t>
            </a:r>
            <a:endParaRPr lang="de-DE" dirty="0"/>
          </a:p>
          <a:p>
            <a:r>
              <a:rPr lang="de-DE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4479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39270" y="558062"/>
            <a:ext cx="6912767" cy="648072"/>
          </a:xfrm>
        </p:spPr>
        <p:txBody>
          <a:bodyPr/>
          <a:lstStyle/>
          <a:p>
            <a:r>
              <a:rPr lang="de-DE" sz="3200"/>
              <a:t>Wissenschaftliche Anerkennung</a:t>
            </a:r>
            <a:br>
              <a:rPr lang="de-DE" sz="2400"/>
            </a:br>
            <a:br>
              <a:rPr lang="de-DE" sz="2400"/>
            </a:br>
            <a:endParaRPr lang="de-DE" sz="2400"/>
          </a:p>
        </p:txBody>
      </p:sp>
      <p:sp>
        <p:nvSpPr>
          <p:cNvPr id="4" name="Textfeld 3"/>
          <p:cNvSpPr txBox="1"/>
          <p:nvPr/>
        </p:nvSpPr>
        <p:spPr>
          <a:xfrm>
            <a:off x="467543" y="1340768"/>
            <a:ext cx="7632849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  <a:buSzPct val="85000"/>
            </a:pPr>
            <a:r>
              <a:rPr lang="de-DE" sz="2200" dirty="0"/>
              <a:t>Ein </a:t>
            </a:r>
            <a:r>
              <a:rPr lang="de-DE" sz="2200" b="1" dirty="0"/>
              <a:t>wissenschaftlich anerkanntes Psychotherapieverfahren </a:t>
            </a:r>
            <a:r>
              <a:rPr lang="de-DE" sz="2200" dirty="0"/>
              <a:t>muss die Voraussetzungen nach II.5 und III des Methodenpapiers erfüllen: </a:t>
            </a:r>
          </a:p>
          <a:p>
            <a:pPr>
              <a:buClr>
                <a:schemeClr val="tx2"/>
              </a:buClr>
              <a:buSzPct val="85000"/>
            </a:pPr>
            <a:endParaRPr lang="de-DE" sz="1000" dirty="0"/>
          </a:p>
          <a:p>
            <a:pPr marL="342900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dirty="0"/>
              <a:t>Feststellung der wissenschaftliche Anerkennung in Anwendungsbereichen der Psychotherapie: </a:t>
            </a:r>
          </a:p>
          <a:p>
            <a:pPr marL="800100" lvl="1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dirty="0"/>
              <a:t>mind. 3 methodisch adäquate und valide Studien, mind. 2 mit pos. beurteilter interner Validität</a:t>
            </a:r>
          </a:p>
          <a:p>
            <a:pPr marL="800100" lvl="1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dirty="0"/>
              <a:t>methodisch adäquate und valide Studie mit 6-Monatskatamnese, die den Therapieerfolg nach Therapieende nachweist</a:t>
            </a:r>
          </a:p>
          <a:p>
            <a:pPr marL="800100" lvl="1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dirty="0"/>
              <a:t>keine Hinweise auf erhebliche Schäden</a:t>
            </a:r>
          </a:p>
          <a:p>
            <a:pPr marL="342900" indent="-342900"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dirty="0"/>
              <a:t>das Schwellenkriterium für die Empfehlung als Verfahren für die vertiefte Ausbildung (zum PP bzw. KJP) muss erfüllt worden sein </a:t>
            </a:r>
          </a:p>
          <a:p>
            <a:pPr marL="342900" indent="-342900"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</a:pPr>
            <a:endParaRPr lang="de-DE" sz="2200" dirty="0"/>
          </a:p>
          <a:p>
            <a:r>
              <a:rPr lang="de-DE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8085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39270" y="558062"/>
            <a:ext cx="6912767" cy="648072"/>
          </a:xfrm>
        </p:spPr>
        <p:txBody>
          <a:bodyPr/>
          <a:lstStyle/>
          <a:p>
            <a:r>
              <a:rPr lang="de-DE" sz="3200"/>
              <a:t>Wissenschaftliche Anerkennung</a:t>
            </a:r>
            <a:br>
              <a:rPr lang="de-DE" sz="2400"/>
            </a:br>
            <a:br>
              <a:rPr lang="de-DE" sz="2400"/>
            </a:br>
            <a:endParaRPr lang="de-DE" sz="2400"/>
          </a:p>
        </p:txBody>
      </p:sp>
      <p:sp>
        <p:nvSpPr>
          <p:cNvPr id="4" name="Textfeld 3"/>
          <p:cNvSpPr txBox="1"/>
          <p:nvPr/>
        </p:nvSpPr>
        <p:spPr>
          <a:xfrm>
            <a:off x="468026" y="1258009"/>
            <a:ext cx="7992889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Clr>
                <a:schemeClr val="tx2"/>
              </a:buClr>
              <a:buSzPct val="85000"/>
            </a:pPr>
            <a:r>
              <a:rPr lang="de-DE" sz="2200" dirty="0"/>
              <a:t>Unterschiede zu anderen Ansätzen der wissenschaftlichen Nutzenbewertung: </a:t>
            </a:r>
          </a:p>
          <a:p>
            <a:pPr marL="342900" indent="-342900"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</a:pPr>
            <a:r>
              <a:rPr lang="de-DE" sz="2200" dirty="0"/>
              <a:t>keine metaanalytische Auswertung über alle methodisch adäquaten Studien in einem Anwendungsbereich</a:t>
            </a:r>
          </a:p>
          <a:p>
            <a:pPr marL="342900" indent="-342900"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</a:pPr>
            <a:r>
              <a:rPr lang="de-DE" sz="2200" dirty="0"/>
              <a:t>keine metaanalytischen Auswertungen aller methodisch adäquaten Studien für die einzelnen Störungen/Indikationen eines Anwendungsbereichs (siehe z. B. S3-Leitlinien) </a:t>
            </a:r>
          </a:p>
          <a:p>
            <a:pPr marL="342900" indent="-342900"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</a:pPr>
            <a:r>
              <a:rPr lang="de-DE" sz="2200" dirty="0"/>
              <a:t>keine metaanalytischen Auswertungen aller methodisch adäquaten Studien für die einzelnen Vergleiche und Zielparameter (siehe IQWiG-Nutzenbewertung der Systemischen Therapie) </a:t>
            </a:r>
          </a:p>
          <a:p>
            <a:pPr marL="342900" indent="-342900"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</a:pPr>
            <a:r>
              <a:rPr lang="de-DE" sz="2200" dirty="0"/>
              <a:t>keine systematische Nutzen- Schaden-Bewertung, sondern nur Abgleich mit erheblichen Schäden in mind. 2 Studien (vergl. dagegen G-BA-Methodenbewertung)</a:t>
            </a:r>
          </a:p>
          <a:p>
            <a:r>
              <a:rPr lang="de-DE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3705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83568" y="1700808"/>
            <a:ext cx="7704856" cy="2448272"/>
          </a:xfrm>
        </p:spPr>
        <p:txBody>
          <a:bodyPr/>
          <a:lstStyle/>
          <a:p>
            <a:pPr defTabSz="536575">
              <a:tabLst>
                <a:tab pos="450850" algn="l"/>
              </a:tabLst>
            </a:pPr>
            <a:r>
              <a:rPr lang="de-DE" sz="2800" dirty="0">
                <a:solidFill>
                  <a:srgbClr val="645C52"/>
                </a:solidFill>
                <a:ea typeface="+mn-ea"/>
              </a:rPr>
              <a:t>I.	Gesetzlicher Auftrag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	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II.	Vereinbarung zwischen BÄK und BPtK über den WBP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III.  Methodisches Vorgehen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	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IV.	Ergebnis der Begutachtung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683568" y="476672"/>
            <a:ext cx="1420966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200" spc="-100" dirty="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Inhalte  </a:t>
            </a:r>
          </a:p>
        </p:txBody>
      </p:sp>
    </p:spTree>
    <p:extLst>
      <p:ext uri="{BB962C8B-B14F-4D97-AF65-F5344CB8AC3E}">
        <p14:creationId xmlns:p14="http://schemas.microsoft.com/office/powerpoint/2010/main" val="7406867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39270" y="558062"/>
            <a:ext cx="6912767" cy="648072"/>
          </a:xfrm>
        </p:spPr>
        <p:txBody>
          <a:bodyPr/>
          <a:lstStyle/>
          <a:p>
            <a:r>
              <a:rPr lang="de-DE" sz="3200" dirty="0"/>
              <a:t>Schwellenkriterium für Empfehlung PP</a:t>
            </a:r>
            <a:br>
              <a:rPr lang="de-DE" sz="2400" dirty="0"/>
            </a:br>
            <a:br>
              <a:rPr lang="de-DE" sz="2400" dirty="0"/>
            </a:br>
            <a:endParaRPr lang="de-DE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467543" y="1196752"/>
            <a:ext cx="8424937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8100">
              <a:lnSpc>
                <a:spcPct val="90000"/>
              </a:lnSpc>
            </a:pPr>
            <a:r>
              <a:rPr lang="de-DE" sz="2000" b="1" dirty="0">
                <a:cs typeface="Times New Roman" panose="02020603050405020304" pitchFamily="18" charset="0"/>
              </a:rPr>
              <a:t>Wissenschaftliche Anerkennung mindestens bei </a:t>
            </a:r>
            <a:r>
              <a:rPr lang="de-DE" sz="2000" b="1" dirty="0">
                <a:cs typeface="Arial" panose="020B0604020202020204" pitchFamily="34" charset="0"/>
              </a:rPr>
              <a:t>den folgenden beiden Anwendungsbereichen:</a:t>
            </a:r>
            <a:endParaRPr lang="de-DE" sz="2000" b="1" dirty="0">
              <a:cs typeface="Times New Roman" panose="02020603050405020304" pitchFamily="18" charset="0"/>
            </a:endParaRPr>
          </a:p>
          <a:p>
            <a:pPr marL="446088">
              <a:lnSpc>
                <a:spcPct val="90000"/>
              </a:lnSpc>
            </a:pPr>
            <a:r>
              <a:rPr lang="de-DE" b="1" dirty="0">
                <a:cs typeface="Arial" panose="020B0604020202020204" pitchFamily="34" charset="0"/>
              </a:rPr>
              <a:t>1.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de-DE" b="1" dirty="0">
                <a:cs typeface="Arial" panose="020B0604020202020204" pitchFamily="34" charset="0"/>
              </a:rPr>
              <a:t>Affektive Störungen (F3); einschließlich F94.1; F53</a:t>
            </a:r>
            <a:endParaRPr lang="de-DE" b="1" dirty="0">
              <a:cs typeface="Times New Roman" panose="02020603050405020304" pitchFamily="18" charset="0"/>
            </a:endParaRPr>
          </a:p>
          <a:p>
            <a:pPr marL="446088">
              <a:lnSpc>
                <a:spcPct val="90000"/>
              </a:lnSpc>
              <a:spcAft>
                <a:spcPts val="600"/>
              </a:spcAft>
            </a:pPr>
            <a:r>
              <a:rPr lang="de-DE" b="1" dirty="0">
                <a:cs typeface="Arial" panose="020B0604020202020204" pitchFamily="34" charset="0"/>
              </a:rPr>
              <a:t>2.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de-DE" b="1" dirty="0">
                <a:cs typeface="Arial" panose="020B0604020202020204" pitchFamily="34" charset="0"/>
              </a:rPr>
              <a:t>Angststörungen (F40 - F42; F93 und F94.0)</a:t>
            </a:r>
            <a:endParaRPr lang="de-DE" b="1" dirty="0">
              <a:cs typeface="Times New Roman" panose="02020603050405020304" pitchFamily="18" charset="0"/>
            </a:endParaRPr>
          </a:p>
          <a:p>
            <a:pPr indent="38100">
              <a:lnSpc>
                <a:spcPct val="90000"/>
              </a:lnSpc>
              <a:spcAft>
                <a:spcPts val="600"/>
              </a:spcAft>
            </a:pPr>
            <a:r>
              <a:rPr lang="de-DE" u="sng" dirty="0">
                <a:cs typeface="Arial" panose="020B0604020202020204" pitchFamily="34" charset="0"/>
              </a:rPr>
              <a:t>und</a:t>
            </a:r>
            <a:r>
              <a:rPr lang="de-DE" dirty="0">
                <a:cs typeface="Arial" panose="020B0604020202020204" pitchFamily="34" charset="0"/>
              </a:rPr>
              <a:t> </a:t>
            </a:r>
          </a:p>
          <a:p>
            <a:pPr indent="38100">
              <a:lnSpc>
                <a:spcPct val="90000"/>
              </a:lnSpc>
            </a:pPr>
            <a:r>
              <a:rPr lang="de-DE" b="1" dirty="0">
                <a:cs typeface="Arial" panose="020B0604020202020204" pitchFamily="34" charset="0"/>
              </a:rPr>
              <a:t>entweder</a:t>
            </a:r>
            <a:r>
              <a:rPr lang="de-DE" dirty="0">
                <a:cs typeface="Arial" panose="020B0604020202020204" pitchFamily="34" charset="0"/>
              </a:rPr>
              <a:t> zusätzlich bei mindestens einem der folgenden Anwendungsbereiche:</a:t>
            </a:r>
            <a:endParaRPr lang="de-DE" dirty="0">
              <a:cs typeface="Times New Roman" panose="02020603050405020304" pitchFamily="18" charset="0"/>
            </a:endParaRPr>
          </a:p>
          <a:p>
            <a:pPr indent="446088">
              <a:lnSpc>
                <a:spcPct val="90000"/>
              </a:lnSpc>
            </a:pPr>
            <a:r>
              <a:rPr lang="de-DE" b="1" dirty="0">
                <a:cs typeface="Arial" panose="020B0604020202020204" pitchFamily="34" charset="0"/>
              </a:rPr>
              <a:t>3.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de-DE" b="1" dirty="0">
                <a:cs typeface="Arial" panose="020B0604020202020204" pitchFamily="34" charset="0"/>
              </a:rPr>
              <a:t>Somatoforme Störungen und dissoziative Störungen (F44 - F48)</a:t>
            </a:r>
            <a:endParaRPr lang="de-DE" b="1" dirty="0">
              <a:cs typeface="Times New Roman" panose="02020603050405020304" pitchFamily="18" charset="0"/>
            </a:endParaRPr>
          </a:p>
          <a:p>
            <a:pPr indent="446088">
              <a:lnSpc>
                <a:spcPct val="90000"/>
              </a:lnSpc>
            </a:pPr>
            <a:r>
              <a:rPr lang="de-DE" b="1" dirty="0">
                <a:cs typeface="Arial" panose="020B0604020202020204" pitchFamily="34" charset="0"/>
              </a:rPr>
              <a:t>4.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de-DE" b="1" dirty="0">
                <a:cs typeface="Arial" panose="020B0604020202020204" pitchFamily="34" charset="0"/>
              </a:rPr>
              <a:t>Abhängigkeit und Missbrauch (F1, F55)</a:t>
            </a:r>
            <a:endParaRPr lang="de-DE" b="1" dirty="0">
              <a:cs typeface="Times New Roman" panose="02020603050405020304" pitchFamily="18" charset="0"/>
            </a:endParaRPr>
          </a:p>
          <a:p>
            <a:pPr indent="446088">
              <a:lnSpc>
                <a:spcPct val="90000"/>
              </a:lnSpc>
              <a:spcAft>
                <a:spcPts val="600"/>
              </a:spcAft>
            </a:pPr>
            <a:r>
              <a:rPr lang="de-DE" b="1" dirty="0">
                <a:cs typeface="Arial" panose="020B0604020202020204" pitchFamily="34" charset="0"/>
              </a:rPr>
              <a:t>5.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de-DE" b="1" dirty="0">
                <a:cs typeface="Arial" panose="020B0604020202020204" pitchFamily="34" charset="0"/>
              </a:rPr>
              <a:t>Persönlichkeitsstörungen und Verhaltensstörungen (F6)</a:t>
            </a:r>
            <a:endParaRPr lang="de-DE" b="1" dirty="0">
              <a:cs typeface="Times New Roman" panose="02020603050405020304" pitchFamily="18" charset="0"/>
            </a:endParaRPr>
          </a:p>
          <a:p>
            <a:pPr indent="38100">
              <a:lnSpc>
                <a:spcPct val="90000"/>
              </a:lnSpc>
              <a:spcAft>
                <a:spcPts val="600"/>
              </a:spcAft>
            </a:pPr>
            <a:r>
              <a:rPr lang="de-DE" b="1" dirty="0">
                <a:cs typeface="Arial" panose="020B0604020202020204" pitchFamily="34" charset="0"/>
              </a:rPr>
              <a:t>oder</a:t>
            </a:r>
            <a:r>
              <a:rPr lang="de-DE" dirty="0">
                <a:cs typeface="Arial" panose="020B0604020202020204" pitchFamily="34" charset="0"/>
              </a:rPr>
              <a:t> zusätzlich bei mindestens zwei der folgenden Anwendungsbereiche:</a:t>
            </a:r>
            <a:endParaRPr lang="de-DE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6. Anpassungsstörungen und Belastungsstörungen (F43)</a:t>
            </a:r>
            <a:endParaRPr lang="de-DE" sz="1600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7. Essstörungen (F50)</a:t>
            </a:r>
            <a:endParaRPr lang="de-DE" sz="1600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8. Nicht-organische Schlafstörungen (F51)</a:t>
            </a:r>
            <a:endParaRPr lang="de-DE" sz="1600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9. Sexuelle Funktionsstörungen (F52)</a:t>
            </a:r>
            <a:endParaRPr lang="de-DE" sz="1600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10. Psychische und soziale Faktoren bei somatischen Erkrankungen (F54)</a:t>
            </a:r>
            <a:endParaRPr lang="de-DE" sz="1600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11. Schizophrenie, </a:t>
            </a:r>
            <a:r>
              <a:rPr lang="de-DE" sz="1600" dirty="0" err="1">
                <a:cs typeface="Arial" panose="020B0604020202020204" pitchFamily="34" charset="0"/>
              </a:rPr>
              <a:t>schizotype</a:t>
            </a:r>
            <a:r>
              <a:rPr lang="de-DE" sz="1600" dirty="0">
                <a:cs typeface="Arial" panose="020B0604020202020204" pitchFamily="34" charset="0"/>
              </a:rPr>
              <a:t> und wahnhafte Störungen (F2)</a:t>
            </a:r>
            <a:endParaRPr lang="de-DE" sz="1600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12. Organische, einschließlich symptomatischer psychischer Störungen (F0)</a:t>
            </a:r>
            <a:endParaRPr lang="de-DE" sz="1600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13. Psychische und soziale Faktoren bei Intelligenzminderung (F7) und tiefgreifende Entwicklungsstörungen (F84)</a:t>
            </a:r>
            <a:endParaRPr lang="de-DE" sz="1600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14. Hyperkinetische Störungen (F90) und Störungen des Sozialverhaltens (F91, F94.2 - F94.9)</a:t>
            </a:r>
            <a:endParaRPr lang="de-DE" sz="1600" dirty="0">
              <a:cs typeface="Times New Roman" panose="02020603050405020304" pitchFamily="18" charset="0"/>
            </a:endParaRPr>
          </a:p>
          <a:p>
            <a:pPr marL="714375" indent="-268288">
              <a:lnSpc>
                <a:spcPct val="90000"/>
              </a:lnSpc>
            </a:pPr>
            <a:r>
              <a:rPr lang="de-DE" sz="1600" dirty="0">
                <a:cs typeface="Arial" panose="020B0604020202020204" pitchFamily="34" charset="0"/>
              </a:rPr>
              <a:t>18. </a:t>
            </a:r>
            <a:r>
              <a:rPr lang="de-DE" sz="1600" dirty="0" err="1">
                <a:cs typeface="Arial" panose="020B0604020202020204" pitchFamily="34" charset="0"/>
              </a:rPr>
              <a:t>Ticstörungen</a:t>
            </a:r>
            <a:r>
              <a:rPr lang="de-DE" sz="1600" dirty="0">
                <a:cs typeface="Arial" panose="020B0604020202020204" pitchFamily="34" charset="0"/>
              </a:rPr>
              <a:t> und Stereotypien (F95 und F98.4)</a:t>
            </a:r>
            <a:endParaRPr lang="de-DE" sz="1600" dirty="0">
              <a:cs typeface="Times New Roman" panose="02020603050405020304" pitchFamily="18" charset="0"/>
            </a:endParaRPr>
          </a:p>
          <a:p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34284520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5946" y="548680"/>
            <a:ext cx="7346414" cy="648072"/>
          </a:xfrm>
        </p:spPr>
        <p:txBody>
          <a:bodyPr/>
          <a:lstStyle/>
          <a:p>
            <a:r>
              <a:rPr lang="de-DE" sz="2800" dirty="0"/>
              <a:t>Hintergrund für Entwicklung des Schwellenkriteriums</a:t>
            </a:r>
            <a:br>
              <a:rPr lang="de-DE" sz="2400" b="1" dirty="0"/>
            </a:br>
            <a:br>
              <a:rPr lang="de-DE" sz="2400" dirty="0"/>
            </a:br>
            <a:endParaRPr lang="de-DE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467543" y="1196752"/>
            <a:ext cx="78488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Zulassung von Psychotherapieverfahren im Berufsrecht wie im Sozialrecht für das gesamte Spektrum der Anwendungsbereiche der Psychotherapie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Logik der Nutzenbewertung beim G-BA hat insgesamt in der Methodenbewertung (nicht nur bei Arzneimittelbewertung) grundsätzlich einen Indikationsbezug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Indikationsbezogene Zulassung von Psychotherapieverfahren sollte vermieden werden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Entwicklung des Schwellenkriteriums unter dem Blickwinkel der Versorgungsrelevanz von Anwendungsbereichen der Psycho-therapie im Kontext/Nachgang zum Bewertungsverfahren der Gesprächspsychotherapie beim G-BA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Stellungnahme der BPtK (Konzept Versorgungsrelevanz)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gemeinsame Arbeitsgruppe (WBP/G-BA) zur Harmonisierung von bestimmten Prinzipien der Begutachtung von Psychotherapie-verfahren</a:t>
            </a:r>
          </a:p>
        </p:txBody>
      </p:sp>
    </p:spTree>
    <p:extLst>
      <p:ext uri="{BB962C8B-B14F-4D97-AF65-F5344CB8AC3E}">
        <p14:creationId xmlns:p14="http://schemas.microsoft.com/office/powerpoint/2010/main" val="40993128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5946" y="548680"/>
            <a:ext cx="7202398" cy="648072"/>
          </a:xfrm>
        </p:spPr>
        <p:txBody>
          <a:bodyPr/>
          <a:lstStyle/>
          <a:p>
            <a:r>
              <a:rPr lang="de-DE" dirty="0"/>
              <a:t>Bestandteile des Begutachtungsprozesses</a:t>
            </a:r>
            <a:br>
              <a:rPr lang="de-DE" sz="2400" b="1" dirty="0"/>
            </a:br>
            <a:br>
              <a:rPr lang="de-DE" sz="2400" dirty="0"/>
            </a:br>
            <a:endParaRPr lang="de-DE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539551" y="1196752"/>
            <a:ext cx="777686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Einstufung des Untersuchungsgegenstandes als Psychotherapie-verfahren oder Psychotherapiemethode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Entwicklung und Abstimmung einer Suchstrategie für die systematische Literaturrecherche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Durchführung der systematischen Literaturrecherche, ergänzender Einbezug von durch den Antragsteller eingereichten Studien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Zweistufiges unabhängiges Screening der Trefferliste der systematischen Literaturrecherche – durch jeweils zwei Bewerter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Vollbewertung der pos. gescreenten kontrollierten Studien anhand des Studienbewertungsbogen (Eignung als Wirksamkeitsnachweis)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Update der systematischen Literaturrecherche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Abstimmung im Plenum des WBP über alle Studienbewertungen 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Prüfung der Evidenzlage und Feststellung der wissenschaftlichen Anerkennung pro Anwendungsbereich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Abgleich mit dem Schwellenkriterium – Entscheidung über die Empfehlung hinsichtlich der vertieften Ausbildung PP bzw. KJP</a:t>
            </a:r>
          </a:p>
        </p:txBody>
      </p:sp>
    </p:spTree>
    <p:extLst>
      <p:ext uri="{BB962C8B-B14F-4D97-AF65-F5344CB8AC3E}">
        <p14:creationId xmlns:p14="http://schemas.microsoft.com/office/powerpoint/2010/main" val="3751225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3" y="320454"/>
            <a:ext cx="7202398" cy="648072"/>
          </a:xfrm>
        </p:spPr>
        <p:txBody>
          <a:bodyPr/>
          <a:lstStyle/>
          <a:p>
            <a:r>
              <a:rPr lang="de-DE" sz="2800"/>
              <a:t>Besonderheiten des Gutachtenantrags zur Humanistischen Psychotherapie</a:t>
            </a:r>
            <a:br>
              <a:rPr lang="de-DE" sz="2400"/>
            </a:br>
            <a:endParaRPr lang="de-DE" sz="2400"/>
          </a:p>
        </p:txBody>
      </p:sp>
      <p:sp>
        <p:nvSpPr>
          <p:cNvPr id="4" name="Textfeld 3"/>
          <p:cNvSpPr txBox="1"/>
          <p:nvPr/>
        </p:nvSpPr>
        <p:spPr>
          <a:xfrm>
            <a:off x="526340" y="1196752"/>
            <a:ext cx="786208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Antrag inkludierte mehrere psychotherapeutische Ansätze, deren wissenschaftliche Anerkennung als Psychotherapieverfahren bereits vom WBP geprüft worden war.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/>
              <a:t>ein Verfahren – Gesprächspsychotherapie – war bereits als wissenschaftlich anerkanntes Psychotherapieverfahren vom WBP für die vertiefte Ausbildung zum PP empfohlen worden </a:t>
            </a:r>
            <a:r>
              <a:rPr lang="de-DE" sz="2100" dirty="0">
                <a:sym typeface="Wingdings" panose="05000000000000000000" pitchFamily="2" charset="2"/>
              </a:rPr>
              <a:t> staatlich anerkannte Ausbildungsstätten existieren ebenso wie von den Landespsychotherapeutenkammern anerkannte Weiterbildungs-stätten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>
                <a:sym typeface="Wingdings" panose="05000000000000000000" pitchFamily="2" charset="2"/>
              </a:rPr>
              <a:t>ein Verfahren – Psychodrama – war bereits begutachtet worden mit dem Ergebnis, dass in keinem Anwendungsbereich die wissen-</a:t>
            </a:r>
            <a:r>
              <a:rPr lang="de-DE" sz="2100" dirty="0" err="1">
                <a:sym typeface="Wingdings" panose="05000000000000000000" pitchFamily="2" charset="2"/>
              </a:rPr>
              <a:t>schaftliche</a:t>
            </a:r>
            <a:r>
              <a:rPr lang="de-DE" sz="2100" dirty="0">
                <a:sym typeface="Wingdings" panose="05000000000000000000" pitchFamily="2" charset="2"/>
              </a:rPr>
              <a:t> Anerkennung festgestellt werden konnte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de-DE" sz="2100" dirty="0">
                <a:sym typeface="Wingdings" panose="05000000000000000000" pitchFamily="2" charset="2"/>
              </a:rPr>
              <a:t>für ein Verfahren – Gestalttherapie – war im Jahr 2010 ein eigener Antrag zur Begutachtung der wissenschaftlichen Anerkennung als Psychotherapieverfahren gestellt worden, der dann zurückgestellt und im Jahr 2015 wieder reaktiviert wurde</a:t>
            </a:r>
            <a:endParaRPr lang="de-DE" sz="2100" dirty="0"/>
          </a:p>
        </p:txBody>
      </p:sp>
    </p:spTree>
    <p:extLst>
      <p:ext uri="{BB962C8B-B14F-4D97-AF65-F5344CB8AC3E}">
        <p14:creationId xmlns:p14="http://schemas.microsoft.com/office/powerpoint/2010/main" val="21439449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 txBox="1">
            <a:spLocks/>
          </p:cNvSpPr>
          <p:nvPr/>
        </p:nvSpPr>
        <p:spPr>
          <a:xfrm>
            <a:off x="827584" y="2492896"/>
            <a:ext cx="7327155" cy="1368152"/>
          </a:xfrm>
          <a:prstGeom prst="rect">
            <a:avLst/>
          </a:prstGeo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0" i="0" kern="1200" spc="-100" baseline="0">
                <a:solidFill>
                  <a:srgbClr val="02549E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534988" indent="-534988"/>
            <a:r>
              <a:rPr lang="de-DE" sz="3200">
                <a:solidFill>
                  <a:srgbClr val="645C52"/>
                </a:solidFill>
                <a:ea typeface="+mn-ea"/>
              </a:rPr>
              <a:t>IV.</a:t>
            </a:r>
            <a:r>
              <a:rPr lang="de-DE" sz="2800"/>
              <a:t> 	</a:t>
            </a:r>
            <a:r>
              <a:rPr lang="de-DE" sz="3200">
                <a:solidFill>
                  <a:srgbClr val="645C52"/>
                </a:solidFill>
                <a:ea typeface="+mn-ea"/>
              </a:rPr>
              <a:t>Ergebnis der Begutachtung</a:t>
            </a:r>
            <a:br>
              <a:rPr lang="de-DE" sz="2400">
                <a:solidFill>
                  <a:schemeClr val="tx1"/>
                </a:solidFill>
              </a:rPr>
            </a:br>
            <a:br>
              <a:rPr lang="de-DE" sz="2400">
                <a:solidFill>
                  <a:schemeClr val="tx1"/>
                </a:solidFill>
              </a:rPr>
            </a:br>
            <a:br>
              <a:rPr lang="de-DE" sz="2400">
                <a:solidFill>
                  <a:schemeClr val="tx1"/>
                </a:solidFill>
              </a:rPr>
            </a:br>
            <a:br>
              <a:rPr lang="de-DE" sz="2400">
                <a:solidFill>
                  <a:schemeClr val="tx1"/>
                </a:solidFill>
              </a:rPr>
            </a:br>
            <a:endParaRPr lang="de-DE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4305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3933" y="548680"/>
            <a:ext cx="6734371" cy="576064"/>
          </a:xfrm>
        </p:spPr>
        <p:txBody>
          <a:bodyPr/>
          <a:lstStyle/>
          <a:p>
            <a:r>
              <a:rPr lang="de-DE" altLang="de-DE" sz="3200">
                <a:solidFill>
                  <a:srgbClr val="02549E"/>
                </a:solidFill>
              </a:rPr>
              <a:t>HPT als Psychotherapieverfahren</a:t>
            </a:r>
          </a:p>
        </p:txBody>
      </p:sp>
      <p:sp>
        <p:nvSpPr>
          <p:cNvPr id="3" name="Rechteck 2"/>
          <p:cNvSpPr/>
          <p:nvPr/>
        </p:nvSpPr>
        <p:spPr>
          <a:xfrm>
            <a:off x="645940" y="1400671"/>
            <a:ext cx="7526460" cy="5052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Fünf Kriterien nach Methodenpapier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Selbstverständnis der Vertreter als Psychotherapieverfahren 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einheitliche theoretische Erklärungen der Störungen und Methoden bzw. auf Basis gemeinsamer Grundannahmen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kern="0" dirty="0">
                <a:solidFill>
                  <a:srgbClr val="FF0000"/>
                </a:solidFill>
                <a:latin typeface="Calibri"/>
                <a:cs typeface="Calibri"/>
                <a:sym typeface="Wingdings" panose="05000000000000000000" pitchFamily="2" charset="2"/>
              </a:rPr>
              <a:t>begründete Kriterien für die Indikationsstellung und Konzepte zur individuellen Behandlungsplanung und Gestaltung der therapeutischen Beziehung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Einsatz zur Behandlung eines breiten Spektrums von Anwendungsbereichen der Psychotherapie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kern="0" dirty="0">
                <a:solidFill>
                  <a:srgbClr val="FF0000"/>
                </a:solidFill>
                <a:latin typeface="Calibri"/>
                <a:cs typeface="Calibri"/>
                <a:sym typeface="Wingdings" panose="05000000000000000000" pitchFamily="2" charset="2"/>
              </a:rPr>
              <a:t>Verfahren wird in dieser Breite in der Aus-, Fort- und Weiterbildung gelehrt</a:t>
            </a:r>
            <a:endParaRPr lang="de-DE" sz="2200" kern="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355600" indent="-355600">
              <a:buFont typeface="Wingdings" panose="05000000000000000000" pitchFamily="2" charset="2"/>
              <a:buChar char="Ø"/>
            </a:pPr>
            <a:endParaRPr lang="de-DE" sz="2400" kern="0" dirty="0"/>
          </a:p>
        </p:txBody>
      </p:sp>
    </p:spTree>
    <p:extLst>
      <p:ext uri="{BB962C8B-B14F-4D97-AF65-F5344CB8AC3E}">
        <p14:creationId xmlns:p14="http://schemas.microsoft.com/office/powerpoint/2010/main" val="35037412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95154"/>
            <a:ext cx="6446339" cy="864096"/>
          </a:xfrm>
        </p:spPr>
        <p:txBody>
          <a:bodyPr/>
          <a:lstStyle/>
          <a:p>
            <a:r>
              <a:rPr lang="de-DE" sz="2800" dirty="0">
                <a:solidFill>
                  <a:srgbClr val="02549E"/>
                </a:solidFill>
              </a:rPr>
              <a:t>Wissenschaftliche Anerkennung in den Anwendungsbereichen der Psychotherapie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886B080-59D6-471A-9B30-F75C2E1EB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619385"/>
              </p:ext>
            </p:extLst>
          </p:nvPr>
        </p:nvGraphicFramePr>
        <p:xfrm>
          <a:off x="971600" y="1397000"/>
          <a:ext cx="7488833" cy="468376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228328723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440094679"/>
                    </a:ext>
                  </a:extLst>
                </a:gridCol>
                <a:gridCol w="2808313">
                  <a:extLst>
                    <a:ext uri="{9D8B030D-6E8A-4147-A177-3AD203B41FA5}">
                      <a16:colId xmlns:a16="http://schemas.microsoft.com/office/drawing/2014/main" val="18924481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Anwendungsbereich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Studien mit Wirksamkeitsnachweis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GPT inkl. 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734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/>
                        <a:t>Affektive Störungen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2+2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471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Angst- und Zwangsstörungen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053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Persönlichkeits-störungen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59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/>
                        <a:t>Anpassungs- und Belastungsstörungen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425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Essstörungen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945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F54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/>
                        <a:t>12 + 1*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5+2+1*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77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Schizophrenie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401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/>
                        <a:t>Hyperkinetische Störungen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/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1*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152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797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3933" y="548680"/>
            <a:ext cx="6734371" cy="576064"/>
          </a:xfrm>
        </p:spPr>
        <p:txBody>
          <a:bodyPr/>
          <a:lstStyle/>
          <a:p>
            <a:r>
              <a:rPr lang="de-DE" altLang="de-DE" sz="3200">
                <a:solidFill>
                  <a:srgbClr val="02549E"/>
                </a:solidFill>
              </a:rPr>
              <a:t>Bewertung der Gesprächspsychotherapie</a:t>
            </a:r>
          </a:p>
        </p:txBody>
      </p:sp>
      <p:sp>
        <p:nvSpPr>
          <p:cNvPr id="3" name="Rechteck 2"/>
          <p:cNvSpPr/>
          <p:nvPr/>
        </p:nvSpPr>
        <p:spPr>
          <a:xfrm>
            <a:off x="683568" y="1268760"/>
            <a:ext cx="748883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Wissenschaftliche Anerkennung in den Anwendungsbereichen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affektive Störungen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Anpassungs- und Belastungsstörungen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psychische und soziale Faktoren bei somatischen Erkrankungen (F54)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de-DE" sz="2200" kern="0" dirty="0">
              <a:solidFill>
                <a:srgbClr val="645C52"/>
              </a:solidFill>
              <a:latin typeface="Calibri"/>
              <a:cs typeface="Calibri"/>
              <a:sym typeface="Wingdings" panose="05000000000000000000" pitchFamily="2" charset="2"/>
            </a:endParaRP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keine wissenschaftliche Anerkennung im Anwendungs-bereich Angststörungen, dadurch Schwellenkriterium für Empfehlung als Verfahren für die vertiefte Ausbildung zum PP nicht erfüllt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Ø"/>
            </a:pPr>
            <a:r>
              <a:rPr lang="de-DE" sz="2200" kern="0" dirty="0">
                <a:solidFill>
                  <a:srgbClr val="645C52"/>
                </a:solidFill>
                <a:latin typeface="Calibri"/>
                <a:cs typeface="Calibri"/>
                <a:sym typeface="Wingdings" panose="05000000000000000000" pitchFamily="2" charset="2"/>
              </a:rPr>
              <a:t>auf Studienebene keine negativ abweichende Bewertung im Vergleich zur Expertenkommission der BPtK 2007</a:t>
            </a:r>
            <a:endParaRPr lang="de-DE" sz="2200" kern="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355600" indent="-355600">
              <a:buFont typeface="Wingdings" panose="05000000000000000000" pitchFamily="2" charset="2"/>
              <a:buChar char="Ø"/>
            </a:pPr>
            <a:endParaRPr lang="de-DE" sz="2400" kern="0" dirty="0"/>
          </a:p>
        </p:txBody>
      </p:sp>
    </p:spTree>
    <p:extLst>
      <p:ext uri="{BB962C8B-B14F-4D97-AF65-F5344CB8AC3E}">
        <p14:creationId xmlns:p14="http://schemas.microsoft.com/office/powerpoint/2010/main" val="1660466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755576" y="2924944"/>
            <a:ext cx="7453510" cy="549424"/>
          </a:xfrm>
        </p:spPr>
        <p:txBody>
          <a:bodyPr/>
          <a:lstStyle/>
          <a:p>
            <a:pPr algn="ctr"/>
            <a:r>
              <a:rPr lang="de-DE" sz="3500"/>
              <a:t>Vielen Dank für Ihre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34124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034399" y="1412776"/>
            <a:ext cx="7426032" cy="2448272"/>
          </a:xfrm>
        </p:spPr>
        <p:txBody>
          <a:bodyPr/>
          <a:lstStyle/>
          <a:p>
            <a:pPr defTabSz="536575"/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	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I.	</a:t>
            </a:r>
            <a:r>
              <a:rPr lang="de-DE" sz="3200" dirty="0">
                <a:solidFill>
                  <a:srgbClr val="645C52"/>
                </a:solidFill>
                <a:ea typeface="+mn-ea"/>
              </a:rPr>
              <a:t>Gesetzlicher Auftrag an den Wissenschaftlichen Beirat Psychotherapie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	</a:t>
            </a:r>
            <a:br>
              <a:rPr lang="de-DE" sz="24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702257" y="620688"/>
            <a:ext cx="33214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000" spc="-100" dirty="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81558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136904" cy="2448272"/>
          </a:xfrm>
        </p:spPr>
        <p:txBody>
          <a:bodyPr/>
          <a:lstStyle/>
          <a:p>
            <a:pPr defTabSz="536575"/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641954" y="476672"/>
            <a:ext cx="4776308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200" spc="-100" dirty="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Gesetzlicher Auftrag des WBP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6EBFB1F-82E2-4DEF-B04E-25689BEE79F3}"/>
              </a:ext>
            </a:extLst>
          </p:cNvPr>
          <p:cNvSpPr txBox="1"/>
          <p:nvPr/>
        </p:nvSpPr>
        <p:spPr>
          <a:xfrm>
            <a:off x="590753" y="1268760"/>
            <a:ext cx="7509639" cy="5004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de-DE" sz="2400" dirty="0"/>
              <a:t>§ 1 Abs. 3 PsychThG: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de-DE" sz="2400" dirty="0"/>
              <a:t>Ausübung von </a:t>
            </a:r>
            <a:r>
              <a:rPr lang="de-DE" sz="2400" b="1" dirty="0"/>
              <a:t>Psychotherapie</a:t>
            </a:r>
            <a:r>
              <a:rPr lang="de-DE" sz="2400" dirty="0"/>
              <a:t> im Sinne des Gesetzes ist </a:t>
            </a:r>
            <a:r>
              <a:rPr lang="de-DE" sz="2400" b="1" dirty="0"/>
              <a:t>jede mittels wissenschaftlich anerkannter </a:t>
            </a:r>
            <a:r>
              <a:rPr lang="de-DE" sz="2400" b="1" dirty="0" err="1"/>
              <a:t>psychothera-peutischer</a:t>
            </a:r>
            <a:r>
              <a:rPr lang="de-DE" sz="2400" b="1" dirty="0"/>
              <a:t> Verfahren vorgenommene Tätigkeit</a:t>
            </a:r>
            <a:r>
              <a:rPr lang="de-DE" sz="2400" dirty="0"/>
              <a:t> </a:t>
            </a:r>
            <a:r>
              <a:rPr lang="de-DE" sz="2400" b="1" dirty="0"/>
              <a:t>zur Feststellung, Heilung oder Linderung von Störungen mit Krankheitswert</a:t>
            </a:r>
            <a:r>
              <a:rPr lang="de-DE" sz="2400" dirty="0"/>
              <a:t>, bei denen Psychotherapie indiziert ist. 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de-DE" sz="2400" dirty="0"/>
              <a:t>§ 8 Abs. 3 PsychThG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de-DE" sz="2400" dirty="0"/>
              <a:t>In den Rechtsverordnungen ist jeweils vorzuschreiben, 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de-DE" sz="2400" dirty="0"/>
              <a:t>1. dass die Ausbildungen sich auf die Vermittlung eingehender </a:t>
            </a:r>
            <a:r>
              <a:rPr lang="de-DE" sz="2400" b="1" dirty="0"/>
              <a:t>Grundkenntnisse</a:t>
            </a:r>
            <a:r>
              <a:rPr lang="de-DE" sz="2400" dirty="0"/>
              <a:t> in </a:t>
            </a:r>
            <a:r>
              <a:rPr lang="de-DE" sz="2400" b="1" dirty="0"/>
              <a:t>wissenschaftlich anerkannten psychotherapeutischen Verfahren</a:t>
            </a:r>
            <a:r>
              <a:rPr lang="de-DE" sz="2400" dirty="0"/>
              <a:t> sowie auf eine </a:t>
            </a:r>
            <a:r>
              <a:rPr lang="de-DE" sz="2400" b="1" dirty="0"/>
              <a:t>vertiefte Ausbildung</a:t>
            </a:r>
            <a:r>
              <a:rPr lang="de-DE" sz="2400" dirty="0"/>
              <a:t> </a:t>
            </a:r>
            <a:r>
              <a:rPr lang="de-DE" sz="2400" b="1" dirty="0"/>
              <a:t>in einem dieser Verfahren</a:t>
            </a:r>
            <a:r>
              <a:rPr lang="de-DE" sz="2400" dirty="0"/>
              <a:t> zu erstrecken haben. </a:t>
            </a:r>
          </a:p>
        </p:txBody>
      </p:sp>
    </p:spTree>
    <p:extLst>
      <p:ext uri="{BB962C8B-B14F-4D97-AF65-F5344CB8AC3E}">
        <p14:creationId xmlns:p14="http://schemas.microsoft.com/office/powerpoint/2010/main" val="902787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136904" cy="2448272"/>
          </a:xfrm>
        </p:spPr>
        <p:txBody>
          <a:bodyPr/>
          <a:lstStyle/>
          <a:p>
            <a:pPr defTabSz="536575"/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641954" y="476672"/>
            <a:ext cx="4776308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200" spc="-100" dirty="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Gesetzlicher Auftrag des WBP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6EBFB1F-82E2-4DEF-B04E-25689BEE79F3}"/>
              </a:ext>
            </a:extLst>
          </p:cNvPr>
          <p:cNvSpPr txBox="1"/>
          <p:nvPr/>
        </p:nvSpPr>
        <p:spPr>
          <a:xfrm>
            <a:off x="590752" y="1268760"/>
            <a:ext cx="7797671" cy="419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de-DE" sz="2400" dirty="0"/>
              <a:t>§ 11 PsychThG: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de-DE" sz="2400" dirty="0"/>
              <a:t>Soweit nach diesem Gesetz die </a:t>
            </a:r>
            <a:r>
              <a:rPr lang="de-DE" sz="2400" b="1" dirty="0"/>
              <a:t>wissenschaftliche Anerkennung eines Verfahrens</a:t>
            </a:r>
            <a:r>
              <a:rPr lang="de-DE" sz="2400" dirty="0"/>
              <a:t> Voraussetzung für die Entscheidung der zuständigen Behörde ist, soll die Behörde in Zweifelsfällen ihre </a:t>
            </a:r>
            <a:r>
              <a:rPr lang="de-DE" sz="2400" b="1" dirty="0"/>
              <a:t>Entscheidung auf der Grundlage eines Gutachtens des wissenschaftlichen Beirats</a:t>
            </a:r>
            <a:r>
              <a:rPr lang="de-DE" sz="2400" dirty="0"/>
              <a:t> treffen, der gemeinsam von der auf Bundesebene zuständigen Vertretung der PP/KJP sowie der ärztlichen </a:t>
            </a:r>
            <a:r>
              <a:rPr lang="de-DE" sz="2400" dirty="0" err="1"/>
              <a:t>Psychothera-peuten</a:t>
            </a:r>
            <a:r>
              <a:rPr lang="de-DE" sz="2400" dirty="0"/>
              <a:t> in der Bundesärztekammer gebildet wird.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endParaRPr lang="de-DE" sz="2400" dirty="0"/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de-DE" sz="2400" dirty="0">
                <a:sym typeface="Wingdings" panose="05000000000000000000" pitchFamily="2" charset="2"/>
              </a:rPr>
              <a:t> WBP fungiert als antizipierter Sachverständigengutachter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137080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034398" y="1412776"/>
            <a:ext cx="7570049" cy="2448272"/>
          </a:xfrm>
        </p:spPr>
        <p:txBody>
          <a:bodyPr/>
          <a:lstStyle/>
          <a:p>
            <a:pPr defTabSz="536575"/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	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II.	</a:t>
            </a:r>
            <a:r>
              <a:rPr lang="de-DE" sz="3200" dirty="0">
                <a:solidFill>
                  <a:srgbClr val="645C52"/>
                </a:solidFill>
                <a:ea typeface="+mn-ea"/>
              </a:rPr>
              <a:t>Vereinbarung zwischen Bundesärztekammer und Bundespsychotherapeutenkammer über den Wissenschaftlichen Beirat Psychotherapie</a:t>
            </a: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r>
              <a:rPr lang="de-DE" sz="2800" dirty="0">
                <a:solidFill>
                  <a:srgbClr val="645C52"/>
                </a:solidFill>
                <a:ea typeface="+mn-ea"/>
              </a:rPr>
              <a:t>	</a:t>
            </a:r>
            <a:br>
              <a:rPr lang="de-DE" sz="24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702257" y="620688"/>
            <a:ext cx="33214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000" spc="-100" dirty="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948014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136904" cy="2448272"/>
          </a:xfrm>
        </p:spPr>
        <p:txBody>
          <a:bodyPr/>
          <a:lstStyle/>
          <a:p>
            <a:pPr defTabSz="536575"/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99379" y="473803"/>
            <a:ext cx="4608762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200" spc="-100" dirty="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Vereinbarung über den WBP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6EBFB1F-82E2-4DEF-B04E-25689BEE79F3}"/>
              </a:ext>
            </a:extLst>
          </p:cNvPr>
          <p:cNvSpPr txBox="1"/>
          <p:nvPr/>
        </p:nvSpPr>
        <p:spPr>
          <a:xfrm>
            <a:off x="599379" y="1665664"/>
            <a:ext cx="7501013" cy="4514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800"/>
              </a:lnSpc>
              <a:spcBef>
                <a:spcPts val="1000"/>
              </a:spcBef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Ø"/>
            </a:pPr>
            <a:r>
              <a:rPr lang="de-DE" sz="2400" dirty="0"/>
              <a:t>geschlossen zwischen BÄK und BPtK im Oktober 2003 </a:t>
            </a:r>
          </a:p>
          <a:p>
            <a:pPr marL="342900" indent="-342900">
              <a:lnSpc>
                <a:spcPts val="2800"/>
              </a:lnSpc>
              <a:spcBef>
                <a:spcPts val="1000"/>
              </a:spcBef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Ø"/>
            </a:pPr>
            <a:r>
              <a:rPr lang="de-DE" sz="2400" dirty="0">
                <a:ea typeface="ＭＳ Ｐゴシック" pitchFamily="34" charset="-128"/>
              </a:rPr>
              <a:t>regelt insbesondere: 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Aufgaben des WBP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fachliche Unabhängigkeit des Gremiums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Zusammensetzung und Amtszeit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alternierenden Vorsitz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Prinzipien der methodischen Transparenz 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Regelungskompetenz für die Geschäftsordnung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Rechte der Beauftragten der Vorstände</a:t>
            </a:r>
            <a:endParaRPr lang="de-DE" sz="20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60301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136904" cy="2448272"/>
          </a:xfrm>
        </p:spPr>
        <p:txBody>
          <a:bodyPr/>
          <a:lstStyle/>
          <a:p>
            <a:pPr defTabSz="536575"/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99379" y="473803"/>
            <a:ext cx="4608762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200" spc="-100" dirty="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Vereinbarung über den WBP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6EBFB1F-82E2-4DEF-B04E-25689BEE79F3}"/>
              </a:ext>
            </a:extLst>
          </p:cNvPr>
          <p:cNvSpPr txBox="1"/>
          <p:nvPr/>
        </p:nvSpPr>
        <p:spPr>
          <a:xfrm>
            <a:off x="599379" y="1665664"/>
            <a:ext cx="7501013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800"/>
              </a:lnSpc>
              <a:spcBef>
                <a:spcPts val="1000"/>
              </a:spcBef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Ø"/>
            </a:pPr>
            <a:r>
              <a:rPr lang="de-DE" sz="2400" b="1" dirty="0"/>
              <a:t>§ 1 - Aufgaben des WBP</a:t>
            </a:r>
            <a:r>
              <a:rPr lang="de-DE" sz="2400" b="1" dirty="0">
                <a:ea typeface="ＭＳ Ｐゴシック" pitchFamily="34" charset="-128"/>
              </a:rPr>
              <a:t> 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gutachterliche Beratung der Behörden gemäß § 11 PsychThG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Bearbeitung anderweitiger fachwissenschaftlicher Anfragen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im Rahmen der wissenschaftlichen Begutachtung beitragen zur überprofessionellen Einheitlichkeit</a:t>
            </a:r>
            <a:br>
              <a:rPr lang="de-DE" sz="2400" dirty="0">
                <a:ea typeface="ＭＳ Ｐゴシック" pitchFamily="34" charset="-128"/>
              </a:rPr>
            </a:br>
            <a:r>
              <a:rPr lang="de-DE" sz="2400" dirty="0">
                <a:ea typeface="ＭＳ Ｐゴシック" pitchFamily="34" charset="-128"/>
                <a:sym typeface="Wingdings" panose="05000000000000000000" pitchFamily="2" charset="2"/>
              </a:rPr>
              <a:t> Gutachten sollen gleichermaßen Bedeutung erlangen für Ärzte, PP und KJP</a:t>
            </a:r>
            <a:endParaRPr lang="de-DE" sz="2400" dirty="0">
              <a:ea typeface="ＭＳ Ｐゴシック" pitchFamily="34" charset="-128"/>
            </a:endParaRPr>
          </a:p>
          <a:p>
            <a:endParaRPr lang="de-DE" sz="2800" dirty="0"/>
          </a:p>
          <a:p>
            <a:endParaRPr lang="de-DE" sz="2800" dirty="0"/>
          </a:p>
          <a:p>
            <a:endParaRPr lang="de-DE" sz="2800" dirty="0"/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/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497030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136904" cy="2448272"/>
          </a:xfrm>
        </p:spPr>
        <p:txBody>
          <a:bodyPr/>
          <a:lstStyle/>
          <a:p>
            <a:pPr defTabSz="536575"/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br>
              <a:rPr lang="de-DE" sz="2800" dirty="0">
                <a:solidFill>
                  <a:srgbClr val="645C52"/>
                </a:solidFill>
                <a:ea typeface="+mn-ea"/>
              </a:rPr>
            </a:b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99379" y="473803"/>
            <a:ext cx="4608762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de-DE" sz="3200" spc="-100" dirty="0">
                <a:solidFill>
                  <a:srgbClr val="02549E"/>
                </a:solidFill>
                <a:latin typeface="Calibri"/>
                <a:ea typeface="+mj-ea"/>
                <a:cs typeface="Calibri"/>
              </a:rPr>
              <a:t>Vereinbarung über den WBP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6EBFB1F-82E2-4DEF-B04E-25689BEE79F3}"/>
              </a:ext>
            </a:extLst>
          </p:cNvPr>
          <p:cNvSpPr txBox="1"/>
          <p:nvPr/>
        </p:nvSpPr>
        <p:spPr>
          <a:xfrm>
            <a:off x="599379" y="1665664"/>
            <a:ext cx="7501013" cy="8135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800"/>
              </a:lnSpc>
              <a:spcBef>
                <a:spcPts val="1000"/>
              </a:spcBef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Ø"/>
            </a:pPr>
            <a:r>
              <a:rPr lang="de-DE" sz="2400" b="1" dirty="0"/>
              <a:t>§ 2 - Fachliche Unabhängigkeit </a:t>
            </a:r>
            <a:endParaRPr lang="de-DE" sz="2400" b="1" dirty="0">
              <a:ea typeface="ＭＳ Ｐゴシック" pitchFamily="34" charset="-128"/>
            </a:endParaRP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ea typeface="ＭＳ Ｐゴシック" pitchFamily="34" charset="-128"/>
              </a:rPr>
              <a:t>Die Vertragsparteien stellen eine unbeeinflusste und ergebnisoffene Arbeitsweise des Beirats sicher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Arial" panose="020B0604020202020204" pitchFamily="34" charset="0"/>
              <a:buChar char="•"/>
            </a:pPr>
            <a:endParaRPr lang="de-DE" sz="1400" dirty="0">
              <a:ea typeface="ＭＳ Ｐゴシック" pitchFamily="34" charset="-128"/>
            </a:endParaRP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à"/>
            </a:pPr>
            <a:r>
              <a:rPr lang="de-DE" sz="2400" dirty="0">
                <a:ea typeface="ＭＳ Ｐゴシック" pitchFamily="34" charset="-128"/>
                <a:sym typeface="Wingdings" panose="05000000000000000000" pitchFamily="2" charset="2"/>
              </a:rPr>
              <a:t>keine Einflussnahme der Trägerorganisationen </a:t>
            </a:r>
            <a:br>
              <a:rPr lang="de-DE" sz="2400" dirty="0">
                <a:ea typeface="ＭＳ Ｐゴシック" pitchFamily="34" charset="-128"/>
                <a:sym typeface="Wingdings" panose="05000000000000000000" pitchFamily="2" charset="2"/>
              </a:rPr>
            </a:br>
            <a:r>
              <a:rPr lang="de-DE" sz="2400" dirty="0">
                <a:ea typeface="ＭＳ Ｐゴシック" pitchFamily="34" charset="-128"/>
                <a:sym typeface="Wingdings" panose="05000000000000000000" pitchFamily="2" charset="2"/>
              </a:rPr>
              <a:t>auf die Gutachten des WBP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à"/>
            </a:pPr>
            <a:r>
              <a:rPr lang="de-DE" sz="2400" dirty="0">
                <a:ea typeface="ＭＳ Ｐゴシック" pitchFamily="34" charset="-128"/>
                <a:sym typeface="Wingdings" panose="05000000000000000000" pitchFamily="2" charset="2"/>
              </a:rPr>
              <a:t>Ergebnisse der Begutachtung dürfen und sollen aus Sicht der BPtK nicht über Prozesse der berufs-politischen Meinungsbildung beeinflusst werden</a:t>
            </a:r>
          </a:p>
          <a:p>
            <a:pPr marL="714375" indent="-342900">
              <a:lnSpc>
                <a:spcPts val="2800"/>
              </a:lnSpc>
              <a:spcAft>
                <a:spcPts val="600"/>
              </a:spcAft>
              <a:buClr>
                <a:srgbClr val="093F8B"/>
              </a:buClr>
              <a:buFont typeface="Wingdings" panose="05000000000000000000" pitchFamily="2" charset="2"/>
              <a:buChar char="à"/>
            </a:pPr>
            <a:r>
              <a:rPr lang="de-DE" sz="2400" dirty="0">
                <a:ea typeface="ＭＳ Ｐゴシック" pitchFamily="34" charset="-128"/>
                <a:sym typeface="Wingdings" panose="05000000000000000000" pitchFamily="2" charset="2"/>
              </a:rPr>
              <a:t>stellt eine zwingende Voraussetzung für die Ausübung der gesetzlichen Aufgabe dar</a:t>
            </a:r>
            <a:endParaRPr lang="de-DE" sz="2400" dirty="0">
              <a:ea typeface="ＭＳ Ｐゴシック" pitchFamily="34" charset="-128"/>
            </a:endParaRPr>
          </a:p>
          <a:p>
            <a:endParaRPr lang="de-DE" sz="2800" dirty="0"/>
          </a:p>
          <a:p>
            <a:endParaRPr lang="de-DE" sz="2800" dirty="0"/>
          </a:p>
          <a:p>
            <a:endParaRPr lang="de-DE" sz="2800" dirty="0"/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/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078696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PtK-Powerpoint_Vorlage">
  <a:themeElements>
    <a:clrScheme name="Benutzerdefiniert 24">
      <a:dk1>
        <a:srgbClr val="645C52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Benutzerdefiniert 24">
    <a:dk1>
      <a:srgbClr val="645C52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1272</Words>
  <Application>Microsoft Office PowerPoint</Application>
  <PresentationFormat>Bildschirmpräsentation (4:3)</PresentationFormat>
  <Paragraphs>265</Paragraphs>
  <Slides>28</Slides>
  <Notes>28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4" baseType="lpstr">
      <vt:lpstr>ＭＳ Ｐゴシック</vt:lpstr>
      <vt:lpstr>Arial</vt:lpstr>
      <vt:lpstr>Calibri</vt:lpstr>
      <vt:lpstr>Times New Roman</vt:lpstr>
      <vt:lpstr>Wingdings</vt:lpstr>
      <vt:lpstr>BPtK-Powerpoint_Vorlage</vt:lpstr>
      <vt:lpstr>Begutachtung der  Humanistischen Psychotherapie durch den Wissenschaftlichen Beirat Psychotherapie</vt:lpstr>
      <vt:lpstr>I. Gesetzlicher Auftrag    II. Vereinbarung zwischen BÄK und BPtK über den WBP   III.  Methodisches Vorgehen    IV. Ergebnis der Begutachtung            </vt:lpstr>
      <vt:lpstr>    I. Gesetzlicher Auftrag an den Wissenschaftlichen Beirat Psychotherapie                </vt:lpstr>
      <vt:lpstr>          </vt:lpstr>
      <vt:lpstr>          </vt:lpstr>
      <vt:lpstr>    II. Vereinbarung zwischen Bundesärztekammer und Bundespsychotherapeutenkammer über den Wissenschaftlichen Beirat Psychotherapie                </vt:lpstr>
      <vt:lpstr>          </vt:lpstr>
      <vt:lpstr>          </vt:lpstr>
      <vt:lpstr>          </vt:lpstr>
      <vt:lpstr>          </vt:lpstr>
      <vt:lpstr>          </vt:lpstr>
      <vt:lpstr>          </vt:lpstr>
      <vt:lpstr>PowerPoint-Präsentation</vt:lpstr>
      <vt:lpstr>Bewertungsverfahren nach Methodenpapier  </vt:lpstr>
      <vt:lpstr>Prüfgegenstand nach Methodenpapier  </vt:lpstr>
      <vt:lpstr>Studienbewertung  </vt:lpstr>
      <vt:lpstr>Anwendungsbereiche der Psychotherapie  </vt:lpstr>
      <vt:lpstr>Wissenschaftliche Anerkennung  </vt:lpstr>
      <vt:lpstr>Wissenschaftliche Anerkennung  </vt:lpstr>
      <vt:lpstr>Schwellenkriterium für Empfehlung PP  </vt:lpstr>
      <vt:lpstr>Hintergrund für Entwicklung des Schwellenkriteriums  </vt:lpstr>
      <vt:lpstr>Bestandteile des Begutachtungsprozesses  </vt:lpstr>
      <vt:lpstr>Besonderheiten des Gutachtenantrags zur Humanistischen Psychotherapie </vt:lpstr>
      <vt:lpstr>PowerPoint-Präsentation</vt:lpstr>
      <vt:lpstr>HPT als Psychotherapieverfahren</vt:lpstr>
      <vt:lpstr>Wissenschaftliche Anerkennung in den Anwendungsbereichen der Psychotherapie</vt:lpstr>
      <vt:lpstr>Bewertung der Gesprächspsychotherapie</vt:lpstr>
      <vt:lpstr>Vielen Dank für Ihre Aufmerksamkeit!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Startfolie mit Titel der PP-Präsentation</dc:title>
  <dc:subject/>
  <dc:creator>S.Rückstieß (BPtK)</dc:creator>
  <cp:keywords/>
  <dc:description/>
  <cp:lastModifiedBy>Alessa Jansen (BPtK)</cp:lastModifiedBy>
  <cp:revision>448</cp:revision>
  <cp:lastPrinted>2017-11-15T16:15:20Z</cp:lastPrinted>
  <dcterms:created xsi:type="dcterms:W3CDTF">2016-03-10T13:52:28Z</dcterms:created>
  <dcterms:modified xsi:type="dcterms:W3CDTF">2018-04-12T14:47:43Z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1.0.0</vt:lpwstr>
  </property>
  <property fmtid="{D5CDD505-2E9C-101B-9397-08002B2CF9AE}" pid="3" name="Build">
    <vt:lpwstr>001-000-002</vt:lpwstr>
  </property>
  <property fmtid="{D5CDD505-2E9C-101B-9397-08002B2CF9AE}" pid="4" name="Erstellt von">
    <vt:lpwstr>office network</vt:lpwstr>
  </property>
  <property fmtid="{D5CDD505-2E9C-101B-9397-08002B2CF9AE}" pid="5" name="Erstellt am">
    <vt:lpwstr>31.07.2013</vt:lpwstr>
  </property>
  <property fmtid="{D5CDD505-2E9C-101B-9397-08002B2CF9AE}" pid="6" name="Stand">
    <vt:lpwstr>11.09.2013</vt:lpwstr>
  </property>
</Properties>
</file>